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9144000" cy="5143500" type="screen16x9"/>
  <p:notesSz cx="6858000" cy="9144000"/>
  <p:embeddedFontLst>
    <p:embeddedFont>
      <p:font typeface="Poppins" panose="020B0604020202020204" charset="0"/>
      <p:regular r:id="rId20"/>
      <p:bold r:id="rId21"/>
      <p:italic r:id="rId22"/>
      <p:boldItalic r:id="rId23"/>
    </p:embeddedFont>
    <p:embeddedFont>
      <p:font typeface="Merriweather" panose="020B0604020202020204" charset="-52"/>
      <p:regular r:id="rId24"/>
      <p:bold r:id="rId25"/>
      <p:italic r:id="rId26"/>
      <p:boldItalic r:id="rId27"/>
    </p:embeddedFont>
    <p:embeddedFont>
      <p:font typeface="Montserrat Light" panose="020B0604020202020204" charset="-52"/>
      <p:regular r:id="rId28"/>
      <p:bold r:id="rId29"/>
      <p:italic r:id="rId30"/>
      <p:bold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5" roundtripDataSignature="AMtx7mhxVrD5UIkEVXrexgiKd9yOE1Tn0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51" d="100"/>
          <a:sy n="151" d="100"/>
        </p:scale>
        <p:origin x="31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" name="Google Shape;104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8" name="Google Shape;188;p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7" name="Google Shape;197;p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8" name="Google Shape;208;p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9" name="Google Shape;219;p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UlBGUHtxcTU0NX</a:t>
            </a:r>
            <a:endParaRPr/>
          </a:p>
          <a:p>
            <a:pPr marL="139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NvczEyc3E2MDhx</a:t>
            </a:r>
            <a:endParaRPr/>
          </a:p>
          <a:p>
            <a:pPr marL="139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bm44cDIwMXM1MH</a:t>
            </a:r>
            <a:endParaRPr/>
          </a:p>
          <a:p>
            <a:pPr marL="139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M5NXA4NTIwb3Jw</a:t>
            </a:r>
            <a:endParaRPr/>
          </a:p>
          <a:p>
            <a:pPr marL="139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OXM3NDRuMzU3M2</a:t>
            </a:r>
            <a:endParaRPr/>
          </a:p>
          <a:p>
            <a:pPr marL="139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8xcXAwb3A1M3By</a:t>
            </a:r>
            <a:endParaRPr/>
          </a:p>
          <a:p>
            <a:pPr marL="139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MDE5NzI2fQ%3D%3D</a:t>
            </a:r>
            <a:endParaRPr/>
          </a:p>
          <a:p>
            <a:pPr marL="139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UlBGUHtxcTU0NXNvc</a:t>
            </a:r>
            <a:endParaRPr/>
          </a:p>
          <a:p>
            <a:pPr marL="139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zEyc3E2MDhxbm44cD</a:t>
            </a:r>
            <a:endParaRPr/>
          </a:p>
          <a:p>
            <a:pPr marL="139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IwMXM1MHM5NXA4NTI</a:t>
            </a:r>
            <a:endParaRPr/>
          </a:p>
          <a:p>
            <a:pPr marL="139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wb3JwOXM3NDRuMzU3</a:t>
            </a:r>
            <a:endParaRPr/>
          </a:p>
          <a:p>
            <a:pPr marL="139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M28xcXAwb3A1M3ByM%0ADE5NzI2fQ%3D%3D</a:t>
            </a:r>
            <a:endParaRPr/>
          </a:p>
          <a:p>
            <a:pPr marL="139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139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139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139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UlBGUHtxcTU0NX</a:t>
            </a:r>
            <a:endParaRPr/>
          </a:p>
          <a:p>
            <a:pPr marL="139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NvczEyc3E2MDhx</a:t>
            </a:r>
            <a:endParaRPr/>
          </a:p>
          <a:p>
            <a:pPr marL="139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bm44cDIwMXM1MH</a:t>
            </a:r>
            <a:endParaRPr/>
          </a:p>
          <a:p>
            <a:pPr marL="139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M5NXA4NTIwb3Jw</a:t>
            </a:r>
            <a:endParaRPr/>
          </a:p>
          <a:p>
            <a:pPr marL="139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OXM3NDRuMzU3M2</a:t>
            </a:r>
            <a:endParaRPr/>
          </a:p>
          <a:p>
            <a:pPr marL="139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8xcXAwb3A1M3By</a:t>
            </a:r>
            <a:endParaRPr/>
          </a:p>
          <a:p>
            <a:pPr marL="139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MDE5NzI2fQ</a:t>
            </a:r>
            <a:endParaRPr/>
          </a:p>
          <a:p>
            <a:pPr marL="139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UlBGUHtxcTU0NXNvc</a:t>
            </a:r>
            <a:endParaRPr/>
          </a:p>
          <a:p>
            <a:pPr marL="139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zEyc3E2MDhxbm44cD</a:t>
            </a:r>
            <a:endParaRPr/>
          </a:p>
          <a:p>
            <a:pPr marL="139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IwMXM1MHM5NXA4NTI</a:t>
            </a:r>
            <a:endParaRPr/>
          </a:p>
          <a:p>
            <a:pPr marL="139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wb3JwOXM3NDRuMzU3</a:t>
            </a:r>
            <a:endParaRPr/>
          </a:p>
          <a:p>
            <a:pPr marL="139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M28xcXAwb3A1M3ByM%0ADE5NzI2fQ==</a:t>
            </a:r>
            <a:endParaRPr/>
          </a:p>
          <a:p>
            <a:pPr marL="139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139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RPFP{qq545sos12sq608qnn8p201s50s95p8520orp9s744n3573o1qp0op53pr019726}</a:t>
            </a:r>
            <a:endParaRPr/>
          </a:p>
          <a:p>
            <a:pPr marL="139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139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rot13</a:t>
            </a:r>
            <a:endParaRPr/>
          </a:p>
          <a:p>
            <a:pPr marL="139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139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ECSC{dd545fbf12fd608daa8c201f50f95c8520bec9f744a3573b1dc0bc53ce019726}</a:t>
            </a:r>
            <a:endParaRPr/>
          </a:p>
          <a:p>
            <a:pPr marL="139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p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UlBGUHtxcTU0NX</a:t>
            </a:r>
            <a:endParaRPr/>
          </a:p>
          <a:p>
            <a:pPr marL="139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NvczEyc3E2MDhx</a:t>
            </a:r>
            <a:endParaRPr/>
          </a:p>
          <a:p>
            <a:pPr marL="139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bm44cDIwMXM1MH</a:t>
            </a:r>
            <a:endParaRPr/>
          </a:p>
          <a:p>
            <a:pPr marL="139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M5NXA4NTIwb3Jw</a:t>
            </a:r>
            <a:endParaRPr/>
          </a:p>
          <a:p>
            <a:pPr marL="139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OXM3NDRuMzU3M2</a:t>
            </a:r>
            <a:endParaRPr/>
          </a:p>
          <a:p>
            <a:pPr marL="139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8xcXAwb3A1M3By</a:t>
            </a:r>
            <a:endParaRPr/>
          </a:p>
          <a:p>
            <a:pPr marL="139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MDE5NzI2fQ%3D%3D</a:t>
            </a:r>
            <a:endParaRPr/>
          </a:p>
          <a:p>
            <a:pPr marL="139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UlBGUHtxcTU0NXNvc</a:t>
            </a:r>
            <a:endParaRPr/>
          </a:p>
          <a:p>
            <a:pPr marL="139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zEyc3E2MDhxbm44cD</a:t>
            </a:r>
            <a:endParaRPr/>
          </a:p>
          <a:p>
            <a:pPr marL="139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IwMXM1MHM5NXA4NTI</a:t>
            </a:r>
            <a:endParaRPr/>
          </a:p>
          <a:p>
            <a:pPr marL="139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wb3JwOXM3NDRuMzU3</a:t>
            </a:r>
            <a:endParaRPr/>
          </a:p>
          <a:p>
            <a:pPr marL="139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M28xcXAwb3A1M3ByM%0ADE5NzI2fQ%3D%3D</a:t>
            </a:r>
            <a:endParaRPr/>
          </a:p>
          <a:p>
            <a:pPr marL="139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139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139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139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UlBGUHtxcTU0NX</a:t>
            </a:r>
            <a:endParaRPr/>
          </a:p>
          <a:p>
            <a:pPr marL="139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NvczEyc3E2MDhx</a:t>
            </a:r>
            <a:endParaRPr/>
          </a:p>
          <a:p>
            <a:pPr marL="139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bm44cDIwMXM1MH</a:t>
            </a:r>
            <a:endParaRPr/>
          </a:p>
          <a:p>
            <a:pPr marL="139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M5NXA4NTIwb3Jw</a:t>
            </a:r>
            <a:endParaRPr/>
          </a:p>
          <a:p>
            <a:pPr marL="139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OXM3NDRuMzU3M2</a:t>
            </a:r>
            <a:endParaRPr/>
          </a:p>
          <a:p>
            <a:pPr marL="139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8xcXAwb3A1M3By</a:t>
            </a:r>
            <a:endParaRPr/>
          </a:p>
          <a:p>
            <a:pPr marL="139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MDE5NzI2fQ</a:t>
            </a:r>
            <a:endParaRPr/>
          </a:p>
          <a:p>
            <a:pPr marL="139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UlBGUHtxcTU0NXNvc</a:t>
            </a:r>
            <a:endParaRPr/>
          </a:p>
          <a:p>
            <a:pPr marL="139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zEyc3E2MDhxbm44cD</a:t>
            </a:r>
            <a:endParaRPr/>
          </a:p>
          <a:p>
            <a:pPr marL="139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IwMXM1MHM5NXA4NTI</a:t>
            </a:r>
            <a:endParaRPr/>
          </a:p>
          <a:p>
            <a:pPr marL="139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wb3JwOXM3NDRuMzU3</a:t>
            </a:r>
            <a:endParaRPr/>
          </a:p>
          <a:p>
            <a:pPr marL="139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M28xcXAwb3A1M3ByM%0ADE5NzI2fQ==</a:t>
            </a:r>
            <a:endParaRPr/>
          </a:p>
          <a:p>
            <a:pPr marL="139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139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RPFP{qq545sos12sq608qnn8p201s50s95p8520orp9s744n3573o1qp0op53pr019726}</a:t>
            </a:r>
            <a:endParaRPr/>
          </a:p>
          <a:p>
            <a:pPr marL="139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139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rot13</a:t>
            </a:r>
            <a:endParaRPr/>
          </a:p>
          <a:p>
            <a:pPr marL="139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139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ECSC{dd545fbf12fd608daa8c201f50f95c8520bec9f744a3573b1dc0bc53ce019726}</a:t>
            </a:r>
            <a:endParaRPr/>
          </a:p>
          <a:p>
            <a:pPr marL="139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9" name="Google Shape;239;p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UlBGUHtxcTU0NX</a:t>
            </a:r>
            <a:endParaRPr/>
          </a:p>
          <a:p>
            <a:pPr marL="139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NvczEyc3E2MDhx</a:t>
            </a:r>
            <a:endParaRPr/>
          </a:p>
          <a:p>
            <a:pPr marL="139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bm44cDIwMXM1MH</a:t>
            </a:r>
            <a:endParaRPr/>
          </a:p>
          <a:p>
            <a:pPr marL="139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M5NXA4NTIwb3Jw</a:t>
            </a:r>
            <a:endParaRPr/>
          </a:p>
          <a:p>
            <a:pPr marL="139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OXM3NDRuMzU3M2</a:t>
            </a:r>
            <a:endParaRPr/>
          </a:p>
          <a:p>
            <a:pPr marL="139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8xcXAwb3A1M3By</a:t>
            </a:r>
            <a:endParaRPr/>
          </a:p>
          <a:p>
            <a:pPr marL="139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MDE5NzI2fQ%3D%3D</a:t>
            </a:r>
            <a:endParaRPr/>
          </a:p>
          <a:p>
            <a:pPr marL="139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UlBGUHtxcTU0NXNvc</a:t>
            </a:r>
            <a:endParaRPr/>
          </a:p>
          <a:p>
            <a:pPr marL="139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zEyc3E2MDhxbm44cD</a:t>
            </a:r>
            <a:endParaRPr/>
          </a:p>
          <a:p>
            <a:pPr marL="139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IwMXM1MHM5NXA4NTI</a:t>
            </a:r>
            <a:endParaRPr/>
          </a:p>
          <a:p>
            <a:pPr marL="139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wb3JwOXM3NDRuMzU3</a:t>
            </a:r>
            <a:endParaRPr/>
          </a:p>
          <a:p>
            <a:pPr marL="139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M28xcXAwb3A1M3ByM%0ADE5NzI2fQ%3D%3D</a:t>
            </a:r>
            <a:endParaRPr/>
          </a:p>
          <a:p>
            <a:pPr marL="139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139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139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139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UlBGUHtxcTU0NX</a:t>
            </a:r>
            <a:endParaRPr/>
          </a:p>
          <a:p>
            <a:pPr marL="139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NvczEyc3E2MDhx</a:t>
            </a:r>
            <a:endParaRPr/>
          </a:p>
          <a:p>
            <a:pPr marL="139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bm44cDIwMXM1MH</a:t>
            </a:r>
            <a:endParaRPr/>
          </a:p>
          <a:p>
            <a:pPr marL="139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M5NXA4NTIwb3Jw</a:t>
            </a:r>
            <a:endParaRPr/>
          </a:p>
          <a:p>
            <a:pPr marL="139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OXM3NDRuMzU3M2</a:t>
            </a:r>
            <a:endParaRPr/>
          </a:p>
          <a:p>
            <a:pPr marL="139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8xcXAwb3A1M3By</a:t>
            </a:r>
            <a:endParaRPr/>
          </a:p>
          <a:p>
            <a:pPr marL="139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MDE5NzI2fQ</a:t>
            </a:r>
            <a:endParaRPr/>
          </a:p>
          <a:p>
            <a:pPr marL="139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UlBGUHtxcTU0NXNvc</a:t>
            </a:r>
            <a:endParaRPr/>
          </a:p>
          <a:p>
            <a:pPr marL="139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zEyc3E2MDhxbm44cD</a:t>
            </a:r>
            <a:endParaRPr/>
          </a:p>
          <a:p>
            <a:pPr marL="139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IwMXM1MHM5NXA4NTI</a:t>
            </a:r>
            <a:endParaRPr/>
          </a:p>
          <a:p>
            <a:pPr marL="139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wb3JwOXM3NDRuMzU3</a:t>
            </a:r>
            <a:endParaRPr/>
          </a:p>
          <a:p>
            <a:pPr marL="139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M28xcXAwb3A1M3ByM%0ADE5NzI2fQ==</a:t>
            </a:r>
            <a:endParaRPr/>
          </a:p>
          <a:p>
            <a:pPr marL="139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139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RPFP{qq545sos12sq608qnn8p201s50s95p8520orp9s744n3573o1qp0op53pr019726}</a:t>
            </a:r>
            <a:endParaRPr/>
          </a:p>
          <a:p>
            <a:pPr marL="139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139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rot13</a:t>
            </a:r>
            <a:endParaRPr/>
          </a:p>
          <a:p>
            <a:pPr marL="139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139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ECSC{dd545fbf12fd608daa8c201f50f95c8520bec9f744a3573b1dc0bc53ce019726}</a:t>
            </a:r>
            <a:endParaRPr/>
          </a:p>
          <a:p>
            <a:pPr marL="139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8" name="Google Shape;248;p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RPFP{qq545sos12sq608qnn8p201s50s95p8520orp9s744n3573o1qp0op53pr019726}</a:t>
            </a:r>
            <a:endParaRPr/>
          </a:p>
          <a:p>
            <a:pPr marL="139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139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rot13</a:t>
            </a:r>
            <a:endParaRPr/>
          </a:p>
          <a:p>
            <a:pPr marL="139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139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ECSC{dd545fbf12fd608daa8c201f50f95c8520bec9f744a3573b1dc0bc53ce019726}</a:t>
            </a:r>
            <a:endParaRPr/>
          </a:p>
          <a:p>
            <a:pPr marL="139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0" name="Google Shape;260;p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RPFP{qq545sos12sq608qnn8p201s50s95p8520orp9s744n3573o1qp0op53pr019726}</a:t>
            </a:r>
            <a:endParaRPr/>
          </a:p>
          <a:p>
            <a:pPr marL="139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139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rot13</a:t>
            </a:r>
            <a:endParaRPr/>
          </a:p>
          <a:p>
            <a:pPr marL="139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139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ECSC{dd545fbf12fd608daa8c201f50f95c8520bec9f744a3573b1dc0bc53ce019726}</a:t>
            </a:r>
            <a:endParaRPr/>
          </a:p>
          <a:p>
            <a:pPr marL="139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6" name="Google Shape;11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5" name="Google Shape;12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5" name="Google Shape;135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3" name="Google Shape;143;p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1" name="Google Shape;151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2" name="Google Shape;162;p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0" name="Google Shape;170;p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9" name="Google Shape;179;p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40"/>
          <p:cNvGrpSpPr/>
          <p:nvPr/>
        </p:nvGrpSpPr>
        <p:grpSpPr>
          <a:xfrm flipH="1">
            <a:off x="912725" y="0"/>
            <a:ext cx="8231275" cy="4331550"/>
            <a:chOff x="0" y="0"/>
            <a:chExt cx="8231275" cy="4331550"/>
          </a:xfrm>
        </p:grpSpPr>
        <p:pic>
          <p:nvPicPr>
            <p:cNvPr id="11" name="Google Shape;11;p40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685975" y="3434875"/>
              <a:ext cx="1371975" cy="89667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2" name="Google Shape;12;p40"/>
            <p:cNvGrpSpPr/>
            <p:nvPr/>
          </p:nvGrpSpPr>
          <p:grpSpPr>
            <a:xfrm>
              <a:off x="0" y="2747250"/>
              <a:ext cx="3429750" cy="896675"/>
              <a:chOff x="0" y="0"/>
              <a:chExt cx="3429750" cy="896675"/>
            </a:xfrm>
          </p:grpSpPr>
          <p:pic>
            <p:nvPicPr>
              <p:cNvPr id="13" name="Google Shape;13;p40"/>
              <p:cNvPicPr preferRelativeResize="0"/>
              <p:nvPr/>
            </p:nvPicPr>
            <p:blipFill rotWithShape="1">
              <a:blip r:embed="rId2">
                <a:alphaModFix/>
              </a:blip>
              <a:srcRect/>
              <a:stretch/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4" name="Google Shape;14;p40"/>
              <p:cNvPicPr preferRelativeResize="0"/>
              <p:nvPr/>
            </p:nvPicPr>
            <p:blipFill rotWithShape="1">
              <a:blip r:embed="rId2">
                <a:alphaModFix/>
              </a:blip>
              <a:srcRect/>
              <a:stretch/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5" name="Google Shape;15;p40"/>
            <p:cNvGrpSpPr/>
            <p:nvPr/>
          </p:nvGrpSpPr>
          <p:grpSpPr>
            <a:xfrm>
              <a:off x="685975" y="2061250"/>
              <a:ext cx="3429750" cy="896675"/>
              <a:chOff x="0" y="0"/>
              <a:chExt cx="3429750" cy="896675"/>
            </a:xfrm>
          </p:grpSpPr>
          <p:pic>
            <p:nvPicPr>
              <p:cNvPr id="16" name="Google Shape;16;p40"/>
              <p:cNvPicPr preferRelativeResize="0"/>
              <p:nvPr/>
            </p:nvPicPr>
            <p:blipFill rotWithShape="1">
              <a:blip r:embed="rId2">
                <a:alphaModFix/>
              </a:blip>
              <a:srcRect/>
              <a:stretch/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" name="Google Shape;17;p40"/>
              <p:cNvPicPr preferRelativeResize="0"/>
              <p:nvPr/>
            </p:nvPicPr>
            <p:blipFill rotWithShape="1">
              <a:blip r:embed="rId2">
                <a:alphaModFix/>
              </a:blip>
              <a:srcRect/>
              <a:stretch/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8" name="Google Shape;18;p40"/>
            <p:cNvGrpSpPr/>
            <p:nvPr/>
          </p:nvGrpSpPr>
          <p:grpSpPr>
            <a:xfrm>
              <a:off x="0" y="1373625"/>
              <a:ext cx="3429750" cy="896675"/>
              <a:chOff x="0" y="0"/>
              <a:chExt cx="3429750" cy="896675"/>
            </a:xfrm>
          </p:grpSpPr>
          <p:pic>
            <p:nvPicPr>
              <p:cNvPr id="19" name="Google Shape;19;p40"/>
              <p:cNvPicPr preferRelativeResize="0"/>
              <p:nvPr/>
            </p:nvPicPr>
            <p:blipFill rotWithShape="1">
              <a:blip r:embed="rId2">
                <a:alphaModFix/>
              </a:blip>
              <a:srcRect/>
              <a:stretch/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0" name="Google Shape;20;p40"/>
              <p:cNvPicPr preferRelativeResize="0"/>
              <p:nvPr/>
            </p:nvPicPr>
            <p:blipFill rotWithShape="1">
              <a:blip r:embed="rId2">
                <a:alphaModFix/>
              </a:blip>
              <a:srcRect/>
              <a:stretch/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1" name="Google Shape;21;p40"/>
            <p:cNvGrpSpPr/>
            <p:nvPr/>
          </p:nvGrpSpPr>
          <p:grpSpPr>
            <a:xfrm>
              <a:off x="685975" y="687625"/>
              <a:ext cx="7545300" cy="896675"/>
              <a:chOff x="0" y="0"/>
              <a:chExt cx="7545300" cy="896675"/>
            </a:xfrm>
          </p:grpSpPr>
          <p:pic>
            <p:nvPicPr>
              <p:cNvPr id="22" name="Google Shape;22;p40"/>
              <p:cNvPicPr preferRelativeResize="0"/>
              <p:nvPr/>
            </p:nvPicPr>
            <p:blipFill rotWithShape="1">
              <a:blip r:embed="rId2">
                <a:alphaModFix/>
              </a:blip>
              <a:srcRect/>
              <a:stretch/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3" name="Google Shape;23;p40"/>
              <p:cNvPicPr preferRelativeResize="0"/>
              <p:nvPr/>
            </p:nvPicPr>
            <p:blipFill rotWithShape="1">
              <a:blip r:embed="rId2">
                <a:alphaModFix/>
              </a:blip>
              <a:srcRect/>
              <a:stretch/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4" name="Google Shape;24;p40"/>
              <p:cNvPicPr preferRelativeResize="0"/>
              <p:nvPr/>
            </p:nvPicPr>
            <p:blipFill rotWithShape="1">
              <a:blip r:embed="rId2">
                <a:alphaModFix/>
              </a:blip>
              <a:srcRect/>
              <a:stretch/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5" name="Google Shape;25;p40"/>
              <p:cNvPicPr preferRelativeResize="0"/>
              <p:nvPr/>
            </p:nvPicPr>
            <p:blipFill rotWithShape="1">
              <a:blip r:embed="rId2">
                <a:alphaModFix/>
              </a:blip>
              <a:srcRect/>
              <a:stretch/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6" name="Google Shape;26;p40"/>
            <p:cNvGrpSpPr/>
            <p:nvPr/>
          </p:nvGrpSpPr>
          <p:grpSpPr>
            <a:xfrm>
              <a:off x="0" y="0"/>
              <a:ext cx="7545300" cy="896675"/>
              <a:chOff x="0" y="0"/>
              <a:chExt cx="7545300" cy="896675"/>
            </a:xfrm>
          </p:grpSpPr>
          <p:pic>
            <p:nvPicPr>
              <p:cNvPr id="27" name="Google Shape;27;p40"/>
              <p:cNvPicPr preferRelativeResize="0"/>
              <p:nvPr/>
            </p:nvPicPr>
            <p:blipFill rotWithShape="1">
              <a:blip r:embed="rId2">
                <a:alphaModFix/>
              </a:blip>
              <a:srcRect/>
              <a:stretch/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8" name="Google Shape;28;p40"/>
              <p:cNvPicPr preferRelativeResize="0"/>
              <p:nvPr/>
            </p:nvPicPr>
            <p:blipFill rotWithShape="1">
              <a:blip r:embed="rId2">
                <a:alphaModFix/>
              </a:blip>
              <a:srcRect/>
              <a:stretch/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9" name="Google Shape;29;p40"/>
              <p:cNvPicPr preferRelativeResize="0"/>
              <p:nvPr/>
            </p:nvPicPr>
            <p:blipFill rotWithShape="1">
              <a:blip r:embed="rId2">
                <a:alphaModFix/>
              </a:blip>
              <a:srcRect/>
              <a:stretch/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0" name="Google Shape;30;p40"/>
              <p:cNvPicPr preferRelativeResize="0"/>
              <p:nvPr/>
            </p:nvPicPr>
            <p:blipFill rotWithShape="1">
              <a:blip r:embed="rId2">
                <a:alphaModFix/>
              </a:blip>
              <a:srcRect/>
              <a:stretch/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31" name="Google Shape;31;p40"/>
          <p:cNvSpPr txBox="1">
            <a:spLocks noGrp="1"/>
          </p:cNvSpPr>
          <p:nvPr>
            <p:ph type="ctrTitle"/>
          </p:nvPr>
        </p:nvSpPr>
        <p:spPr>
          <a:xfrm>
            <a:off x="2027622" y="1953315"/>
            <a:ext cx="50733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32" name="Google Shape;32;p40"/>
          <p:cNvGrpSpPr/>
          <p:nvPr/>
        </p:nvGrpSpPr>
        <p:grpSpPr>
          <a:xfrm flipH="1">
            <a:off x="0" y="3088098"/>
            <a:ext cx="4115725" cy="2270300"/>
            <a:chOff x="4115550" y="2061250"/>
            <a:chExt cx="4115725" cy="2270300"/>
          </a:xfrm>
        </p:grpSpPr>
        <p:grpSp>
          <p:nvGrpSpPr>
            <p:cNvPr id="33" name="Google Shape;33;p40"/>
            <p:cNvGrpSpPr/>
            <p:nvPr/>
          </p:nvGrpSpPr>
          <p:grpSpPr>
            <a:xfrm>
              <a:off x="4801525" y="3434875"/>
              <a:ext cx="3429750" cy="896675"/>
              <a:chOff x="4115550" y="0"/>
              <a:chExt cx="3429750" cy="896675"/>
            </a:xfrm>
          </p:grpSpPr>
          <p:pic>
            <p:nvPicPr>
              <p:cNvPr id="34" name="Google Shape;34;p40"/>
              <p:cNvPicPr preferRelativeResize="0"/>
              <p:nvPr/>
            </p:nvPicPr>
            <p:blipFill rotWithShape="1">
              <a:blip r:embed="rId2">
                <a:alphaModFix/>
              </a:blip>
              <a:srcRect/>
              <a:stretch/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5" name="Google Shape;35;p40"/>
              <p:cNvPicPr preferRelativeResize="0"/>
              <p:nvPr/>
            </p:nvPicPr>
            <p:blipFill rotWithShape="1">
              <a:blip r:embed="rId2">
                <a:alphaModFix/>
              </a:blip>
              <a:srcRect/>
              <a:stretch/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6" name="Google Shape;36;p40"/>
            <p:cNvGrpSpPr/>
            <p:nvPr/>
          </p:nvGrpSpPr>
          <p:grpSpPr>
            <a:xfrm>
              <a:off x="4115550" y="2747250"/>
              <a:ext cx="3429750" cy="896675"/>
              <a:chOff x="4115550" y="0"/>
              <a:chExt cx="3429750" cy="896675"/>
            </a:xfrm>
          </p:grpSpPr>
          <p:pic>
            <p:nvPicPr>
              <p:cNvPr id="37" name="Google Shape;37;p40"/>
              <p:cNvPicPr preferRelativeResize="0"/>
              <p:nvPr/>
            </p:nvPicPr>
            <p:blipFill rotWithShape="1">
              <a:blip r:embed="rId2">
                <a:alphaModFix/>
              </a:blip>
              <a:srcRect/>
              <a:stretch/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8" name="Google Shape;38;p40"/>
              <p:cNvPicPr preferRelativeResize="0"/>
              <p:nvPr/>
            </p:nvPicPr>
            <p:blipFill rotWithShape="1">
              <a:blip r:embed="rId2">
                <a:alphaModFix/>
              </a:blip>
              <a:srcRect/>
              <a:stretch/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39" name="Google Shape;39;p40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6859300" y="2061250"/>
              <a:ext cx="1371975" cy="8966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oogle Shape;41;p41"/>
          <p:cNvGrpSpPr/>
          <p:nvPr/>
        </p:nvGrpSpPr>
        <p:grpSpPr>
          <a:xfrm flipH="1">
            <a:off x="4363775" y="-3213"/>
            <a:ext cx="4780225" cy="2116171"/>
            <a:chOff x="0" y="0"/>
            <a:chExt cx="5072934" cy="2245751"/>
          </a:xfrm>
        </p:grpSpPr>
        <p:pic>
          <p:nvPicPr>
            <p:cNvPr id="42" name="Google Shape;42;p41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0" y="1693130"/>
              <a:ext cx="845548" cy="5526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" name="Google Shape;43;p41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422766" y="1270348"/>
              <a:ext cx="845548" cy="55262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4" name="Google Shape;44;p41"/>
            <p:cNvGrpSpPr/>
            <p:nvPr/>
          </p:nvGrpSpPr>
          <p:grpSpPr>
            <a:xfrm>
              <a:off x="0" y="846565"/>
              <a:ext cx="3381962" cy="552621"/>
              <a:chOff x="0" y="0"/>
              <a:chExt cx="5487525" cy="896675"/>
            </a:xfrm>
          </p:grpSpPr>
          <p:pic>
            <p:nvPicPr>
              <p:cNvPr id="45" name="Google Shape;45;p41"/>
              <p:cNvPicPr preferRelativeResize="0"/>
              <p:nvPr/>
            </p:nvPicPr>
            <p:blipFill rotWithShape="1">
              <a:blip r:embed="rId2">
                <a:alphaModFix/>
              </a:blip>
              <a:srcRect/>
              <a:stretch/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6" name="Google Shape;46;p41"/>
              <p:cNvPicPr preferRelativeResize="0"/>
              <p:nvPr/>
            </p:nvPicPr>
            <p:blipFill rotWithShape="1">
              <a:blip r:embed="rId2">
                <a:alphaModFix/>
              </a:blip>
              <a:srcRect/>
              <a:stretch/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7" name="Google Shape;47;p41"/>
              <p:cNvPicPr preferRelativeResize="0"/>
              <p:nvPr/>
            </p:nvPicPr>
            <p:blipFill rotWithShape="1">
              <a:blip r:embed="rId2">
                <a:alphaModFix/>
              </a:blip>
              <a:srcRect/>
              <a:stretch/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48" name="Google Shape;48;p41"/>
            <p:cNvGrpSpPr/>
            <p:nvPr/>
          </p:nvGrpSpPr>
          <p:grpSpPr>
            <a:xfrm>
              <a:off x="422766" y="423783"/>
              <a:ext cx="4650168" cy="552621"/>
              <a:chOff x="0" y="0"/>
              <a:chExt cx="7545300" cy="896675"/>
            </a:xfrm>
          </p:grpSpPr>
          <p:pic>
            <p:nvPicPr>
              <p:cNvPr id="49" name="Google Shape;49;p41"/>
              <p:cNvPicPr preferRelativeResize="0"/>
              <p:nvPr/>
            </p:nvPicPr>
            <p:blipFill rotWithShape="1">
              <a:blip r:embed="rId2">
                <a:alphaModFix/>
              </a:blip>
              <a:srcRect/>
              <a:stretch/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0" name="Google Shape;50;p41"/>
              <p:cNvPicPr preferRelativeResize="0"/>
              <p:nvPr/>
            </p:nvPicPr>
            <p:blipFill rotWithShape="1">
              <a:blip r:embed="rId2">
                <a:alphaModFix/>
              </a:blip>
              <a:srcRect/>
              <a:stretch/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1" name="Google Shape;51;p41"/>
              <p:cNvPicPr preferRelativeResize="0"/>
              <p:nvPr/>
            </p:nvPicPr>
            <p:blipFill rotWithShape="1">
              <a:blip r:embed="rId2">
                <a:alphaModFix/>
              </a:blip>
              <a:srcRect/>
              <a:stretch/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2" name="Google Shape;52;p41"/>
              <p:cNvPicPr preferRelativeResize="0"/>
              <p:nvPr/>
            </p:nvPicPr>
            <p:blipFill rotWithShape="1">
              <a:blip r:embed="rId2">
                <a:alphaModFix/>
              </a:blip>
              <a:srcRect/>
              <a:stretch/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3" name="Google Shape;53;p41"/>
            <p:cNvGrpSpPr/>
            <p:nvPr/>
          </p:nvGrpSpPr>
          <p:grpSpPr>
            <a:xfrm>
              <a:off x="0" y="0"/>
              <a:ext cx="4650168" cy="552621"/>
              <a:chOff x="0" y="0"/>
              <a:chExt cx="7545300" cy="896675"/>
            </a:xfrm>
          </p:grpSpPr>
          <p:pic>
            <p:nvPicPr>
              <p:cNvPr id="54" name="Google Shape;54;p41"/>
              <p:cNvPicPr preferRelativeResize="0"/>
              <p:nvPr/>
            </p:nvPicPr>
            <p:blipFill rotWithShape="1">
              <a:blip r:embed="rId2">
                <a:alphaModFix/>
              </a:blip>
              <a:srcRect/>
              <a:stretch/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5" name="Google Shape;55;p41"/>
              <p:cNvPicPr preferRelativeResize="0"/>
              <p:nvPr/>
            </p:nvPicPr>
            <p:blipFill rotWithShape="1">
              <a:blip r:embed="rId2">
                <a:alphaModFix/>
              </a:blip>
              <a:srcRect/>
              <a:stretch/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6" name="Google Shape;56;p41"/>
              <p:cNvPicPr preferRelativeResize="0"/>
              <p:nvPr/>
            </p:nvPicPr>
            <p:blipFill rotWithShape="1">
              <a:blip r:embed="rId2">
                <a:alphaModFix/>
              </a:blip>
              <a:srcRect/>
              <a:stretch/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7" name="Google Shape;57;p41"/>
              <p:cNvPicPr preferRelativeResize="0"/>
              <p:nvPr/>
            </p:nvPicPr>
            <p:blipFill rotWithShape="1">
              <a:blip r:embed="rId2">
                <a:alphaModFix/>
              </a:blip>
              <a:srcRect/>
              <a:stretch/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58" name="Google Shape;58;p41"/>
          <p:cNvGrpSpPr/>
          <p:nvPr/>
        </p:nvGrpSpPr>
        <p:grpSpPr>
          <a:xfrm flipH="1">
            <a:off x="6" y="3953174"/>
            <a:ext cx="2390164" cy="1318453"/>
            <a:chOff x="6607482" y="3879952"/>
            <a:chExt cx="2536521" cy="1399186"/>
          </a:xfrm>
        </p:grpSpPr>
        <p:grpSp>
          <p:nvGrpSpPr>
            <p:cNvPr id="59" name="Google Shape;59;p41"/>
            <p:cNvGrpSpPr/>
            <p:nvPr/>
          </p:nvGrpSpPr>
          <p:grpSpPr>
            <a:xfrm>
              <a:off x="6607482" y="4726517"/>
              <a:ext cx="2113755" cy="552621"/>
              <a:chOff x="2057775" y="0"/>
              <a:chExt cx="3429750" cy="896675"/>
            </a:xfrm>
          </p:grpSpPr>
          <p:pic>
            <p:nvPicPr>
              <p:cNvPr id="60" name="Google Shape;60;p41"/>
              <p:cNvPicPr preferRelativeResize="0"/>
              <p:nvPr/>
            </p:nvPicPr>
            <p:blipFill rotWithShape="1">
              <a:blip r:embed="rId2">
                <a:alphaModFix/>
              </a:blip>
              <a:srcRect/>
              <a:stretch/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1" name="Google Shape;61;p41"/>
              <p:cNvPicPr preferRelativeResize="0"/>
              <p:nvPr/>
            </p:nvPicPr>
            <p:blipFill rotWithShape="1">
              <a:blip r:embed="rId2">
                <a:alphaModFix/>
              </a:blip>
              <a:srcRect/>
              <a:stretch/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62" name="Google Shape;62;p41"/>
            <p:cNvGrpSpPr/>
            <p:nvPr/>
          </p:nvGrpSpPr>
          <p:grpSpPr>
            <a:xfrm>
              <a:off x="7030248" y="4303735"/>
              <a:ext cx="2113755" cy="552621"/>
              <a:chOff x="2057775" y="0"/>
              <a:chExt cx="3429750" cy="896675"/>
            </a:xfrm>
          </p:grpSpPr>
          <p:pic>
            <p:nvPicPr>
              <p:cNvPr id="63" name="Google Shape;63;p41"/>
              <p:cNvPicPr preferRelativeResize="0"/>
              <p:nvPr/>
            </p:nvPicPr>
            <p:blipFill rotWithShape="1">
              <a:blip r:embed="rId2">
                <a:alphaModFix/>
              </a:blip>
              <a:srcRect/>
              <a:stretch/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4" name="Google Shape;64;p41"/>
              <p:cNvPicPr preferRelativeResize="0"/>
              <p:nvPr/>
            </p:nvPicPr>
            <p:blipFill rotWithShape="1">
              <a:blip r:embed="rId2">
                <a:alphaModFix/>
              </a:blip>
              <a:srcRect/>
              <a:stretch/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65" name="Google Shape;65;p41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7875688" y="3879952"/>
              <a:ext cx="845548" cy="55262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6" name="Google Shape;66;p41"/>
          <p:cNvSpPr txBox="1">
            <a:spLocks noGrp="1"/>
          </p:cNvSpPr>
          <p:nvPr>
            <p:ph type="title"/>
          </p:nvPr>
        </p:nvSpPr>
        <p:spPr>
          <a:xfrm>
            <a:off x="776450" y="402700"/>
            <a:ext cx="3587400" cy="8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41"/>
          <p:cNvSpPr txBox="1">
            <a:spLocks noGrp="1"/>
          </p:cNvSpPr>
          <p:nvPr>
            <p:ph type="body" idx="1"/>
          </p:nvPr>
        </p:nvSpPr>
        <p:spPr>
          <a:xfrm>
            <a:off x="776450" y="1524375"/>
            <a:ext cx="3587400" cy="30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2000"/>
              <a:buChar char="❑"/>
              <a:defRPr/>
            </a:lvl1pPr>
            <a:lvl2pPr marL="914400" lvl="1" indent="-355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2pPr>
            <a:lvl3pPr marL="1371600" lvl="2" indent="-355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3pPr>
            <a:lvl4pPr marL="1828800" lvl="3" indent="-355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4pPr>
            <a:lvl5pPr marL="2286000" lvl="4" indent="-355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5pPr>
            <a:lvl6pPr marL="2743200" lvl="5" indent="-355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6pPr>
            <a:lvl7pPr marL="3200400" lvl="6" indent="-355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7pPr>
            <a:lvl8pPr marL="3657600" lvl="7" indent="-355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8pPr>
            <a:lvl9pPr marL="4114800" lvl="8" indent="-355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9pPr>
          </a:lstStyle>
          <a:p>
            <a:endParaRPr/>
          </a:p>
        </p:txBody>
      </p:sp>
      <p:sp>
        <p:nvSpPr>
          <p:cNvPr id="68" name="Google Shape;68;p41"/>
          <p:cNvSpPr txBox="1">
            <a:spLocks noGrp="1"/>
          </p:cNvSpPr>
          <p:nvPr>
            <p:ph type="body" idx="2"/>
          </p:nvPr>
        </p:nvSpPr>
        <p:spPr>
          <a:xfrm>
            <a:off x="4780150" y="1524375"/>
            <a:ext cx="3587400" cy="30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2000"/>
              <a:buChar char="❑"/>
              <a:defRPr/>
            </a:lvl1pPr>
            <a:lvl2pPr marL="914400" lvl="1" indent="-355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2pPr>
            <a:lvl3pPr marL="1371600" lvl="2" indent="-355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3pPr>
            <a:lvl4pPr marL="1828800" lvl="3" indent="-355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4pPr>
            <a:lvl5pPr marL="2286000" lvl="4" indent="-355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5pPr>
            <a:lvl6pPr marL="2743200" lvl="5" indent="-355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6pPr>
            <a:lvl7pPr marL="3200400" lvl="6" indent="-355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7pPr>
            <a:lvl8pPr marL="3657600" lvl="7" indent="-355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8pPr>
            <a:lvl9pPr marL="4114800" lvl="8" indent="-355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9pPr>
          </a:lstStyle>
          <a:p>
            <a:endParaRPr/>
          </a:p>
        </p:txBody>
      </p:sp>
      <p:sp>
        <p:nvSpPr>
          <p:cNvPr id="69" name="Google Shape;69;p41"/>
          <p:cNvSpPr txBox="1">
            <a:spLocks noGrp="1"/>
          </p:cNvSpPr>
          <p:nvPr>
            <p:ph type="sldNum" idx="12"/>
          </p:nvPr>
        </p:nvSpPr>
        <p:spPr>
          <a:xfrm>
            <a:off x="8729400" y="4734075"/>
            <a:ext cx="414600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chemeClr val="lt1"/>
            </a:gs>
            <a:gs pos="44000">
              <a:schemeClr val="lt2"/>
            </a:gs>
            <a:gs pos="72000">
              <a:schemeClr val="lt2"/>
            </a:gs>
            <a:gs pos="100000">
              <a:srgbClr val="D0D8E5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9"/>
          <p:cNvSpPr txBox="1">
            <a:spLocks noGrp="1"/>
          </p:cNvSpPr>
          <p:nvPr>
            <p:ph type="title"/>
          </p:nvPr>
        </p:nvSpPr>
        <p:spPr>
          <a:xfrm>
            <a:off x="776450" y="402700"/>
            <a:ext cx="3587400" cy="8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7" name="Google Shape;7;p39"/>
          <p:cNvSpPr txBox="1">
            <a:spLocks noGrp="1"/>
          </p:cNvSpPr>
          <p:nvPr>
            <p:ph type="body" idx="1"/>
          </p:nvPr>
        </p:nvSpPr>
        <p:spPr>
          <a:xfrm>
            <a:off x="776450" y="1524375"/>
            <a:ext cx="7591200" cy="293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556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Char char="❑"/>
              <a:defRPr sz="20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marR="0" lvl="1" indent="-3556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Char char="❏"/>
              <a:defRPr sz="20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marR="0" lvl="2" indent="-3556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Char char="❏"/>
              <a:defRPr sz="20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marR="0" lvl="3" indent="-3556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Char char="❏"/>
              <a:defRPr sz="20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marR="0" lvl="4" indent="-3556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Char char="❏"/>
              <a:defRPr sz="20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marR="0" lvl="5" indent="-3556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Char char="❏"/>
              <a:defRPr sz="20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marR="0" lvl="6" indent="-3556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Char char="❏"/>
              <a:defRPr sz="20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marR="0" lvl="7" indent="-3556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Char char="❏"/>
              <a:defRPr sz="20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marR="0" lvl="8" indent="-3556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Char char="❏"/>
              <a:defRPr sz="20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endParaRPr/>
          </a:p>
        </p:txBody>
      </p:sp>
      <p:sp>
        <p:nvSpPr>
          <p:cNvPr id="8" name="Google Shape;8;p39"/>
          <p:cNvSpPr txBox="1">
            <a:spLocks noGrp="1"/>
          </p:cNvSpPr>
          <p:nvPr>
            <p:ph type="sldNum" idx="12"/>
          </p:nvPr>
        </p:nvSpPr>
        <p:spPr>
          <a:xfrm>
            <a:off x="8729400" y="4734075"/>
            <a:ext cx="414600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ransition>
    <p:fade thruBlk="1"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1"/>
            </a:gs>
            <a:gs pos="44000">
              <a:schemeClr val="lt2"/>
            </a:gs>
            <a:gs pos="72000">
              <a:schemeClr val="lt2"/>
            </a:gs>
            <a:gs pos="100000">
              <a:srgbClr val="D0D8E5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"/>
          <p:cNvSpPr txBox="1"/>
          <p:nvPr/>
        </p:nvSpPr>
        <p:spPr>
          <a:xfrm>
            <a:off x="4107741" y="4865568"/>
            <a:ext cx="928503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Tbilisi, 2022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1"/>
          <p:cNvSpPr/>
          <p:nvPr/>
        </p:nvSpPr>
        <p:spPr>
          <a:xfrm>
            <a:off x="-6" y="4077546"/>
            <a:ext cx="9144000" cy="724747"/>
          </a:xfrm>
          <a:prstGeom prst="rect">
            <a:avLst/>
          </a:prstGeom>
          <a:solidFill>
            <a:srgbClr val="F2F2F2">
              <a:alpha val="6627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9" name="Google Shape;109;p1" descr="Text,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6554" y="4123874"/>
            <a:ext cx="1645485" cy="6288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" descr="Logo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54413" y="3896656"/>
            <a:ext cx="1076634" cy="1076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" descr="A picture containing tex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079758" y="4122430"/>
            <a:ext cx="1878777" cy="6256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944026" y="4146690"/>
            <a:ext cx="836908" cy="577126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"/>
          <p:cNvSpPr txBox="1"/>
          <p:nvPr/>
        </p:nvSpPr>
        <p:spPr>
          <a:xfrm>
            <a:off x="2083004" y="1649933"/>
            <a:ext cx="484548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Network Sniffing</a:t>
            </a:r>
            <a:endParaRPr sz="3600" b="1" i="0" u="none" strike="noStrike" cap="none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47"/>
          <p:cNvSpPr txBox="1"/>
          <p:nvPr/>
        </p:nvSpPr>
        <p:spPr>
          <a:xfrm>
            <a:off x="2424752" y="-232"/>
            <a:ext cx="429449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Laboratory: </a:t>
            </a:r>
            <a:r>
              <a:rPr lang="en-US" sz="1800" b="1" i="0" u="none" strike="noStrike" cap="none">
                <a:solidFill>
                  <a:srgbClr val="C00000"/>
                </a:solidFill>
                <a:latin typeface="Merriweather"/>
                <a:ea typeface="Merriweather"/>
                <a:cs typeface="Merriweather"/>
                <a:sym typeface="Merriweather"/>
              </a:rPr>
              <a:t>online-encryption</a:t>
            </a:r>
            <a:endParaRPr sz="1800" b="1" i="0" u="none" strike="noStrike" cap="none">
              <a:solidFill>
                <a:srgbClr val="C00000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cxnSp>
        <p:nvCxnSpPr>
          <p:cNvPr id="191" name="Google Shape;191;p47"/>
          <p:cNvCxnSpPr/>
          <p:nvPr/>
        </p:nvCxnSpPr>
        <p:spPr>
          <a:xfrm>
            <a:off x="0" y="4768417"/>
            <a:ext cx="9144000" cy="0"/>
          </a:xfrm>
          <a:prstGeom prst="straightConnector1">
            <a:avLst/>
          </a:prstGeom>
          <a:noFill/>
          <a:ln w="9525" cap="flat" cmpd="sng">
            <a:solidFill>
              <a:srgbClr val="5A0507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92" name="Google Shape;192;p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88288" y="4801115"/>
            <a:ext cx="556884" cy="3075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4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6158" y="401797"/>
            <a:ext cx="8051682" cy="4281650"/>
          </a:xfrm>
          <a:prstGeom prst="rect">
            <a:avLst/>
          </a:prstGeom>
          <a:noFill/>
          <a:ln w="9525" cap="flat" cmpd="sng">
            <a:solidFill>
              <a:srgbClr val="C00000"/>
            </a:solidFill>
            <a:prstDash val="dash"/>
            <a:round/>
            <a:headEnd type="none" w="sm" len="sm"/>
            <a:tailEnd type="none" w="sm" len="sm"/>
          </a:ln>
        </p:spPr>
      </p:pic>
      <p:sp>
        <p:nvSpPr>
          <p:cNvPr id="194" name="Google Shape;194;p47"/>
          <p:cNvSpPr txBox="1"/>
          <p:nvPr/>
        </p:nvSpPr>
        <p:spPr>
          <a:xfrm>
            <a:off x="1697772" y="4800841"/>
            <a:ext cx="574845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Eventually we can spot suspicious traffic to www.txtwizard.net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48"/>
          <p:cNvSpPr txBox="1"/>
          <p:nvPr/>
        </p:nvSpPr>
        <p:spPr>
          <a:xfrm>
            <a:off x="2424752" y="-232"/>
            <a:ext cx="429449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Laboratory: </a:t>
            </a:r>
            <a:r>
              <a:rPr lang="en-US" sz="1800" b="1" i="0" u="none" strike="noStrike" cap="none">
                <a:solidFill>
                  <a:srgbClr val="C00000"/>
                </a:solidFill>
                <a:latin typeface="Merriweather"/>
                <a:ea typeface="Merriweather"/>
                <a:cs typeface="Merriweather"/>
                <a:sym typeface="Merriweather"/>
              </a:rPr>
              <a:t>online-encryption</a:t>
            </a:r>
            <a:endParaRPr sz="1800" b="1" i="0" u="none" strike="noStrike" cap="none">
              <a:solidFill>
                <a:srgbClr val="C00000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cxnSp>
        <p:nvCxnSpPr>
          <p:cNvPr id="200" name="Google Shape;200;p48"/>
          <p:cNvCxnSpPr/>
          <p:nvPr/>
        </p:nvCxnSpPr>
        <p:spPr>
          <a:xfrm>
            <a:off x="0" y="4768417"/>
            <a:ext cx="9144000" cy="0"/>
          </a:xfrm>
          <a:prstGeom prst="straightConnector1">
            <a:avLst/>
          </a:prstGeom>
          <a:noFill/>
          <a:ln w="9525" cap="flat" cmpd="sng">
            <a:solidFill>
              <a:srgbClr val="5A0507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01" name="Google Shape;201;p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88288" y="4801115"/>
            <a:ext cx="556884" cy="307503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48"/>
          <p:cNvSpPr/>
          <p:nvPr/>
        </p:nvSpPr>
        <p:spPr>
          <a:xfrm>
            <a:off x="6872893" y="1572587"/>
            <a:ext cx="1993837" cy="2246769"/>
          </a:xfrm>
          <a:custGeom>
            <a:avLst/>
            <a:gdLst/>
            <a:ahLst/>
            <a:cxnLst/>
            <a:rect l="l" t="t" r="r" b="b"/>
            <a:pathLst>
              <a:path w="1993837" h="2246769" fill="none" extrusionOk="0">
                <a:moveTo>
                  <a:pt x="0" y="0"/>
                </a:moveTo>
                <a:cubicBezTo>
                  <a:pt x="96584" y="-72"/>
                  <a:pt x="284549" y="21728"/>
                  <a:pt x="438644" y="0"/>
                </a:cubicBezTo>
                <a:cubicBezTo>
                  <a:pt x="592739" y="-21728"/>
                  <a:pt x="769587" y="22203"/>
                  <a:pt x="877288" y="0"/>
                </a:cubicBezTo>
                <a:cubicBezTo>
                  <a:pt x="984989" y="-22203"/>
                  <a:pt x="1254232" y="11203"/>
                  <a:pt x="1375748" y="0"/>
                </a:cubicBezTo>
                <a:cubicBezTo>
                  <a:pt x="1497264" y="-11203"/>
                  <a:pt x="1710884" y="6958"/>
                  <a:pt x="1993837" y="0"/>
                </a:cubicBezTo>
                <a:cubicBezTo>
                  <a:pt x="2053453" y="267694"/>
                  <a:pt x="1990409" y="311905"/>
                  <a:pt x="1993837" y="561692"/>
                </a:cubicBezTo>
                <a:cubicBezTo>
                  <a:pt x="1997265" y="811479"/>
                  <a:pt x="1976062" y="936672"/>
                  <a:pt x="1993837" y="1055981"/>
                </a:cubicBezTo>
                <a:cubicBezTo>
                  <a:pt x="2011612" y="1175290"/>
                  <a:pt x="1973489" y="1437612"/>
                  <a:pt x="1993837" y="1662609"/>
                </a:cubicBezTo>
                <a:cubicBezTo>
                  <a:pt x="2014185" y="1887606"/>
                  <a:pt x="1957926" y="1976699"/>
                  <a:pt x="1993837" y="2246769"/>
                </a:cubicBezTo>
                <a:cubicBezTo>
                  <a:pt x="1820320" y="2247024"/>
                  <a:pt x="1605464" y="2231647"/>
                  <a:pt x="1475439" y="2246769"/>
                </a:cubicBezTo>
                <a:cubicBezTo>
                  <a:pt x="1345414" y="2261891"/>
                  <a:pt x="1092809" y="2236573"/>
                  <a:pt x="976980" y="2246769"/>
                </a:cubicBezTo>
                <a:cubicBezTo>
                  <a:pt x="861151" y="2256965"/>
                  <a:pt x="609486" y="2200414"/>
                  <a:pt x="438644" y="2246769"/>
                </a:cubicBezTo>
                <a:cubicBezTo>
                  <a:pt x="267802" y="2293124"/>
                  <a:pt x="218887" y="2246532"/>
                  <a:pt x="0" y="2246769"/>
                </a:cubicBezTo>
                <a:cubicBezTo>
                  <a:pt x="-30777" y="2074246"/>
                  <a:pt x="33848" y="1876395"/>
                  <a:pt x="0" y="1707544"/>
                </a:cubicBezTo>
                <a:cubicBezTo>
                  <a:pt x="-33848" y="1538693"/>
                  <a:pt x="63371" y="1331602"/>
                  <a:pt x="0" y="1123385"/>
                </a:cubicBezTo>
                <a:cubicBezTo>
                  <a:pt x="-63371" y="915168"/>
                  <a:pt x="50249" y="749797"/>
                  <a:pt x="0" y="629095"/>
                </a:cubicBezTo>
                <a:cubicBezTo>
                  <a:pt x="-50249" y="508393"/>
                  <a:pt x="66507" y="152080"/>
                  <a:pt x="0" y="0"/>
                </a:cubicBezTo>
                <a:close/>
              </a:path>
              <a:path w="1993837" h="2246769" extrusionOk="0">
                <a:moveTo>
                  <a:pt x="0" y="0"/>
                </a:moveTo>
                <a:cubicBezTo>
                  <a:pt x="122658" y="-920"/>
                  <a:pt x="323630" y="16428"/>
                  <a:pt x="438644" y="0"/>
                </a:cubicBezTo>
                <a:cubicBezTo>
                  <a:pt x="553658" y="-16428"/>
                  <a:pt x="781885" y="48602"/>
                  <a:pt x="877288" y="0"/>
                </a:cubicBezTo>
                <a:cubicBezTo>
                  <a:pt x="972691" y="-48602"/>
                  <a:pt x="1165550" y="5339"/>
                  <a:pt x="1355809" y="0"/>
                </a:cubicBezTo>
                <a:cubicBezTo>
                  <a:pt x="1546068" y="-5339"/>
                  <a:pt x="1843223" y="23555"/>
                  <a:pt x="1993837" y="0"/>
                </a:cubicBezTo>
                <a:cubicBezTo>
                  <a:pt x="2057564" y="167122"/>
                  <a:pt x="1953775" y="396123"/>
                  <a:pt x="1993837" y="606628"/>
                </a:cubicBezTo>
                <a:cubicBezTo>
                  <a:pt x="2033899" y="817133"/>
                  <a:pt x="1923497" y="981258"/>
                  <a:pt x="1993837" y="1213255"/>
                </a:cubicBezTo>
                <a:cubicBezTo>
                  <a:pt x="2064177" y="1445252"/>
                  <a:pt x="1984165" y="1505737"/>
                  <a:pt x="1993837" y="1752480"/>
                </a:cubicBezTo>
                <a:cubicBezTo>
                  <a:pt x="2003509" y="1999224"/>
                  <a:pt x="1935813" y="2138429"/>
                  <a:pt x="1993837" y="2246769"/>
                </a:cubicBezTo>
                <a:cubicBezTo>
                  <a:pt x="1857392" y="2248599"/>
                  <a:pt x="1585063" y="2217633"/>
                  <a:pt x="1455501" y="2246769"/>
                </a:cubicBezTo>
                <a:cubicBezTo>
                  <a:pt x="1325939" y="2275905"/>
                  <a:pt x="1185435" y="2235724"/>
                  <a:pt x="976980" y="2246769"/>
                </a:cubicBezTo>
                <a:cubicBezTo>
                  <a:pt x="768525" y="2257814"/>
                  <a:pt x="652837" y="2243179"/>
                  <a:pt x="538336" y="2246769"/>
                </a:cubicBezTo>
                <a:cubicBezTo>
                  <a:pt x="423835" y="2250359"/>
                  <a:pt x="149064" y="2232760"/>
                  <a:pt x="0" y="2246769"/>
                </a:cubicBezTo>
                <a:cubicBezTo>
                  <a:pt x="-33287" y="2020099"/>
                  <a:pt x="39010" y="1954044"/>
                  <a:pt x="0" y="1662609"/>
                </a:cubicBezTo>
                <a:cubicBezTo>
                  <a:pt x="-39010" y="1371174"/>
                  <a:pt x="6221" y="1210794"/>
                  <a:pt x="0" y="1078449"/>
                </a:cubicBezTo>
                <a:cubicBezTo>
                  <a:pt x="-6221" y="946104"/>
                  <a:pt x="15910" y="777988"/>
                  <a:pt x="0" y="539225"/>
                </a:cubicBezTo>
                <a:cubicBezTo>
                  <a:pt x="-15910" y="300462"/>
                  <a:pt x="61283" y="135141"/>
                  <a:pt x="0" y="0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Select to follow the conversation from the client only. 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Looking at the traffic we can note suspicious plainText argument sent from the client to the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server. </a:t>
            </a:r>
            <a:endParaRPr/>
          </a:p>
        </p:txBody>
      </p:sp>
      <p:grpSp>
        <p:nvGrpSpPr>
          <p:cNvPr id="203" name="Google Shape;203;p48"/>
          <p:cNvGrpSpPr/>
          <p:nvPr/>
        </p:nvGrpSpPr>
        <p:grpSpPr>
          <a:xfrm>
            <a:off x="96053" y="802616"/>
            <a:ext cx="7993932" cy="4181031"/>
            <a:chOff x="550097" y="401797"/>
            <a:chExt cx="8043804" cy="4281650"/>
          </a:xfrm>
        </p:grpSpPr>
        <p:pic>
          <p:nvPicPr>
            <p:cNvPr id="204" name="Google Shape;204;p48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50097" y="401797"/>
              <a:ext cx="8043804" cy="4281650"/>
            </a:xfrm>
            <a:prstGeom prst="rect">
              <a:avLst/>
            </a:prstGeom>
            <a:noFill/>
            <a:ln w="9525" cap="flat" cmpd="sng">
              <a:solidFill>
                <a:srgbClr val="C00000"/>
              </a:solidFill>
              <a:prstDash val="dash"/>
              <a:round/>
              <a:headEnd type="none" w="sm" len="sm"/>
              <a:tailEnd type="none" w="sm" len="sm"/>
            </a:ln>
          </p:spPr>
        </p:pic>
        <p:sp>
          <p:nvSpPr>
            <p:cNvPr id="205" name="Google Shape;205;p48"/>
            <p:cNvSpPr/>
            <p:nvPr/>
          </p:nvSpPr>
          <p:spPr>
            <a:xfrm>
              <a:off x="4482790" y="4014439"/>
              <a:ext cx="1538869" cy="483220"/>
            </a:xfrm>
            <a:prstGeom prst="ellipse">
              <a:avLst/>
            </a:prstGeom>
            <a:noFill/>
            <a:ln w="25400" cap="flat" cmpd="sng">
              <a:solidFill>
                <a:srgbClr val="C0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49"/>
          <p:cNvSpPr txBox="1"/>
          <p:nvPr/>
        </p:nvSpPr>
        <p:spPr>
          <a:xfrm>
            <a:off x="2424752" y="-232"/>
            <a:ext cx="429449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Laboratory: </a:t>
            </a:r>
            <a:r>
              <a:rPr lang="en-US" sz="1800" b="1" i="0" u="none" strike="noStrike" cap="none">
                <a:solidFill>
                  <a:srgbClr val="C00000"/>
                </a:solidFill>
                <a:latin typeface="Merriweather"/>
                <a:ea typeface="Merriweather"/>
                <a:cs typeface="Merriweather"/>
                <a:sym typeface="Merriweather"/>
              </a:rPr>
              <a:t>online-encryption</a:t>
            </a:r>
            <a:endParaRPr sz="1800" b="1" i="0" u="none" strike="noStrike" cap="none">
              <a:solidFill>
                <a:srgbClr val="C00000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cxnSp>
        <p:nvCxnSpPr>
          <p:cNvPr id="211" name="Google Shape;211;p49"/>
          <p:cNvCxnSpPr/>
          <p:nvPr/>
        </p:nvCxnSpPr>
        <p:spPr>
          <a:xfrm>
            <a:off x="0" y="4768417"/>
            <a:ext cx="9144000" cy="0"/>
          </a:xfrm>
          <a:prstGeom prst="straightConnector1">
            <a:avLst/>
          </a:prstGeom>
          <a:noFill/>
          <a:ln w="9525" cap="flat" cmpd="sng">
            <a:solidFill>
              <a:srgbClr val="5A0507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12" name="Google Shape;212;p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88288" y="4801115"/>
            <a:ext cx="556884" cy="307503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49"/>
          <p:cNvSpPr/>
          <p:nvPr/>
        </p:nvSpPr>
        <p:spPr>
          <a:xfrm>
            <a:off x="6872893" y="1572587"/>
            <a:ext cx="1993837" cy="1815882"/>
          </a:xfrm>
          <a:custGeom>
            <a:avLst/>
            <a:gdLst/>
            <a:ahLst/>
            <a:cxnLst/>
            <a:rect l="l" t="t" r="r" b="b"/>
            <a:pathLst>
              <a:path w="1993837" h="1815882" fill="none" extrusionOk="0">
                <a:moveTo>
                  <a:pt x="0" y="0"/>
                </a:moveTo>
                <a:cubicBezTo>
                  <a:pt x="96584" y="-72"/>
                  <a:pt x="284549" y="21728"/>
                  <a:pt x="438644" y="0"/>
                </a:cubicBezTo>
                <a:cubicBezTo>
                  <a:pt x="592739" y="-21728"/>
                  <a:pt x="769587" y="22203"/>
                  <a:pt x="877288" y="0"/>
                </a:cubicBezTo>
                <a:cubicBezTo>
                  <a:pt x="984989" y="-22203"/>
                  <a:pt x="1254232" y="11203"/>
                  <a:pt x="1375748" y="0"/>
                </a:cubicBezTo>
                <a:cubicBezTo>
                  <a:pt x="1497264" y="-11203"/>
                  <a:pt x="1710884" y="6958"/>
                  <a:pt x="1993837" y="0"/>
                </a:cubicBezTo>
                <a:cubicBezTo>
                  <a:pt x="2032685" y="102457"/>
                  <a:pt x="1942291" y="297381"/>
                  <a:pt x="1993837" y="453971"/>
                </a:cubicBezTo>
                <a:cubicBezTo>
                  <a:pt x="2045383" y="610561"/>
                  <a:pt x="1975278" y="748863"/>
                  <a:pt x="1993837" y="853465"/>
                </a:cubicBezTo>
                <a:cubicBezTo>
                  <a:pt x="2012396" y="958067"/>
                  <a:pt x="1989477" y="1155274"/>
                  <a:pt x="1993837" y="1343753"/>
                </a:cubicBezTo>
                <a:cubicBezTo>
                  <a:pt x="1998197" y="1532232"/>
                  <a:pt x="1940175" y="1643871"/>
                  <a:pt x="1993837" y="1815882"/>
                </a:cubicBezTo>
                <a:cubicBezTo>
                  <a:pt x="1820320" y="1816137"/>
                  <a:pt x="1605464" y="1800760"/>
                  <a:pt x="1475439" y="1815882"/>
                </a:cubicBezTo>
                <a:cubicBezTo>
                  <a:pt x="1345414" y="1831004"/>
                  <a:pt x="1092809" y="1805686"/>
                  <a:pt x="976980" y="1815882"/>
                </a:cubicBezTo>
                <a:cubicBezTo>
                  <a:pt x="861151" y="1826078"/>
                  <a:pt x="609486" y="1769527"/>
                  <a:pt x="438644" y="1815882"/>
                </a:cubicBezTo>
                <a:cubicBezTo>
                  <a:pt x="267802" y="1862237"/>
                  <a:pt x="218887" y="1815645"/>
                  <a:pt x="0" y="1815882"/>
                </a:cubicBezTo>
                <a:cubicBezTo>
                  <a:pt x="-18393" y="1679194"/>
                  <a:pt x="40015" y="1523506"/>
                  <a:pt x="0" y="1380070"/>
                </a:cubicBezTo>
                <a:cubicBezTo>
                  <a:pt x="-40015" y="1236634"/>
                  <a:pt x="8380" y="1132937"/>
                  <a:pt x="0" y="907941"/>
                </a:cubicBezTo>
                <a:cubicBezTo>
                  <a:pt x="-8380" y="682945"/>
                  <a:pt x="11672" y="701409"/>
                  <a:pt x="0" y="508447"/>
                </a:cubicBezTo>
                <a:cubicBezTo>
                  <a:pt x="-11672" y="315485"/>
                  <a:pt x="33622" y="239890"/>
                  <a:pt x="0" y="0"/>
                </a:cubicBezTo>
                <a:close/>
              </a:path>
              <a:path w="1993837" h="1815882" extrusionOk="0">
                <a:moveTo>
                  <a:pt x="0" y="0"/>
                </a:moveTo>
                <a:cubicBezTo>
                  <a:pt x="122658" y="-920"/>
                  <a:pt x="323630" y="16428"/>
                  <a:pt x="438644" y="0"/>
                </a:cubicBezTo>
                <a:cubicBezTo>
                  <a:pt x="553658" y="-16428"/>
                  <a:pt x="781885" y="48602"/>
                  <a:pt x="877288" y="0"/>
                </a:cubicBezTo>
                <a:cubicBezTo>
                  <a:pt x="972691" y="-48602"/>
                  <a:pt x="1165550" y="5339"/>
                  <a:pt x="1355809" y="0"/>
                </a:cubicBezTo>
                <a:cubicBezTo>
                  <a:pt x="1546068" y="-5339"/>
                  <a:pt x="1843223" y="23555"/>
                  <a:pt x="1993837" y="0"/>
                </a:cubicBezTo>
                <a:cubicBezTo>
                  <a:pt x="2012967" y="177193"/>
                  <a:pt x="1935737" y="390743"/>
                  <a:pt x="1993837" y="490288"/>
                </a:cubicBezTo>
                <a:cubicBezTo>
                  <a:pt x="2051937" y="589833"/>
                  <a:pt x="1976269" y="827413"/>
                  <a:pt x="1993837" y="980576"/>
                </a:cubicBezTo>
                <a:cubicBezTo>
                  <a:pt x="2011405" y="1133739"/>
                  <a:pt x="1965639" y="1243624"/>
                  <a:pt x="1993837" y="1416388"/>
                </a:cubicBezTo>
                <a:cubicBezTo>
                  <a:pt x="2022035" y="1589152"/>
                  <a:pt x="1989276" y="1716375"/>
                  <a:pt x="1993837" y="1815882"/>
                </a:cubicBezTo>
                <a:cubicBezTo>
                  <a:pt x="1857392" y="1817712"/>
                  <a:pt x="1585063" y="1786746"/>
                  <a:pt x="1455501" y="1815882"/>
                </a:cubicBezTo>
                <a:cubicBezTo>
                  <a:pt x="1325939" y="1845018"/>
                  <a:pt x="1185435" y="1804837"/>
                  <a:pt x="976980" y="1815882"/>
                </a:cubicBezTo>
                <a:cubicBezTo>
                  <a:pt x="768525" y="1826927"/>
                  <a:pt x="652837" y="1812292"/>
                  <a:pt x="538336" y="1815882"/>
                </a:cubicBezTo>
                <a:cubicBezTo>
                  <a:pt x="423835" y="1819472"/>
                  <a:pt x="149064" y="1801873"/>
                  <a:pt x="0" y="1815882"/>
                </a:cubicBezTo>
                <a:cubicBezTo>
                  <a:pt x="-23975" y="1683448"/>
                  <a:pt x="41414" y="1497567"/>
                  <a:pt x="0" y="1343753"/>
                </a:cubicBezTo>
                <a:cubicBezTo>
                  <a:pt x="-41414" y="1189939"/>
                  <a:pt x="5886" y="1016762"/>
                  <a:pt x="0" y="871623"/>
                </a:cubicBezTo>
                <a:cubicBezTo>
                  <a:pt x="-5886" y="726484"/>
                  <a:pt x="2734" y="619532"/>
                  <a:pt x="0" y="435812"/>
                </a:cubicBezTo>
                <a:cubicBezTo>
                  <a:pt x="-2734" y="252092"/>
                  <a:pt x="36386" y="181778"/>
                  <a:pt x="0" y="0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Now we can copy the messages and filter them with regexes in a text edition with an engine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implemented to get only the </a:t>
            </a:r>
            <a:r>
              <a:rPr lang="en-US" sz="1400" b="1" i="0" u="none" strike="noStrike" cap="none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plainText </a:t>
            </a:r>
            <a:r>
              <a:rPr lang="en-US" sz="1400" b="0" i="0" u="none" strike="noStrike" cap="none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argument values.</a:t>
            </a:r>
            <a:endParaRPr/>
          </a:p>
        </p:txBody>
      </p:sp>
      <p:pic>
        <p:nvPicPr>
          <p:cNvPr id="214" name="Google Shape;214;p4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056" y="839121"/>
            <a:ext cx="6542078" cy="3465257"/>
          </a:xfrm>
          <a:prstGeom prst="rect">
            <a:avLst/>
          </a:prstGeom>
          <a:noFill/>
          <a:ln w="9525" cap="flat" cmpd="sng">
            <a:solidFill>
              <a:srgbClr val="C00000"/>
            </a:solidFill>
            <a:prstDash val="dash"/>
            <a:round/>
            <a:headEnd type="none" w="sm" len="sm"/>
            <a:tailEnd type="none" w="sm" len="sm"/>
          </a:ln>
        </p:spPr>
      </p:pic>
      <p:sp>
        <p:nvSpPr>
          <p:cNvPr id="215" name="Google Shape;215;p49"/>
          <p:cNvSpPr/>
          <p:nvPr/>
        </p:nvSpPr>
        <p:spPr>
          <a:xfrm>
            <a:off x="0" y="2052164"/>
            <a:ext cx="6719100" cy="369300"/>
          </a:xfrm>
          <a:prstGeom prst="rect">
            <a:avLst/>
          </a:prstGeom>
          <a:noFill/>
          <a:ln w="25400" cap="flat" cmpd="sng">
            <a:solidFill>
              <a:srgbClr val="3559C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p49"/>
          <p:cNvSpPr/>
          <p:nvPr/>
        </p:nvSpPr>
        <p:spPr>
          <a:xfrm>
            <a:off x="0" y="3203803"/>
            <a:ext cx="6719247" cy="369332"/>
          </a:xfrm>
          <a:prstGeom prst="rect">
            <a:avLst/>
          </a:prstGeom>
          <a:noFill/>
          <a:ln w="25400" cap="flat" cmpd="sng">
            <a:solidFill>
              <a:srgbClr val="3559C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50"/>
          <p:cNvSpPr txBox="1"/>
          <p:nvPr/>
        </p:nvSpPr>
        <p:spPr>
          <a:xfrm>
            <a:off x="2424752" y="-232"/>
            <a:ext cx="429449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Laboratory: </a:t>
            </a:r>
            <a:r>
              <a:rPr lang="en-US" sz="1800" b="1" i="0" u="none" strike="noStrike" cap="none">
                <a:solidFill>
                  <a:srgbClr val="C00000"/>
                </a:solidFill>
                <a:latin typeface="Merriweather"/>
                <a:ea typeface="Merriweather"/>
                <a:cs typeface="Merriweather"/>
                <a:sym typeface="Merriweather"/>
              </a:rPr>
              <a:t>online-encryption</a:t>
            </a:r>
            <a:endParaRPr sz="1800" b="1" i="0" u="none" strike="noStrike" cap="none">
              <a:solidFill>
                <a:srgbClr val="C00000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cxnSp>
        <p:nvCxnSpPr>
          <p:cNvPr id="222" name="Google Shape;222;p50"/>
          <p:cNvCxnSpPr/>
          <p:nvPr/>
        </p:nvCxnSpPr>
        <p:spPr>
          <a:xfrm>
            <a:off x="0" y="4768417"/>
            <a:ext cx="9144000" cy="0"/>
          </a:xfrm>
          <a:prstGeom prst="straightConnector1">
            <a:avLst/>
          </a:prstGeom>
          <a:noFill/>
          <a:ln w="9525" cap="flat" cmpd="sng">
            <a:solidFill>
              <a:srgbClr val="5A0507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23" name="Google Shape;223;p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88288" y="4801115"/>
            <a:ext cx="556884" cy="307503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50"/>
          <p:cNvSpPr txBox="1"/>
          <p:nvPr/>
        </p:nvSpPr>
        <p:spPr>
          <a:xfrm>
            <a:off x="5577176" y="2452276"/>
            <a:ext cx="2284141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An example regex is: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plainText=(.*?)&amp;key</a:t>
            </a:r>
            <a:endParaRPr sz="1400" b="0" i="0" u="none" strike="noStrike" cap="none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25" name="Google Shape;225;p50"/>
          <p:cNvSpPr txBox="1"/>
          <p:nvPr/>
        </p:nvSpPr>
        <p:spPr>
          <a:xfrm>
            <a:off x="176560" y="719624"/>
            <a:ext cx="465005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Resulting in:</a:t>
            </a:r>
            <a:endParaRPr sz="1400" b="0" i="0" u="none" strike="noStrike" cap="none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226" name="Google Shape;226;p5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93558" y="1235056"/>
            <a:ext cx="4092234" cy="31888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51"/>
          <p:cNvSpPr txBox="1"/>
          <p:nvPr/>
        </p:nvSpPr>
        <p:spPr>
          <a:xfrm>
            <a:off x="2424752" y="-232"/>
            <a:ext cx="429449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Laboratory: </a:t>
            </a:r>
            <a:r>
              <a:rPr lang="en-US" sz="1800" b="1" i="0" u="none" strike="noStrike" cap="none">
                <a:solidFill>
                  <a:srgbClr val="C00000"/>
                </a:solidFill>
                <a:latin typeface="Merriweather"/>
                <a:ea typeface="Merriweather"/>
                <a:cs typeface="Merriweather"/>
                <a:sym typeface="Merriweather"/>
              </a:rPr>
              <a:t>online-encryption</a:t>
            </a:r>
            <a:endParaRPr sz="1800" b="1" i="0" u="none" strike="noStrike" cap="none">
              <a:solidFill>
                <a:srgbClr val="C00000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cxnSp>
        <p:nvCxnSpPr>
          <p:cNvPr id="232" name="Google Shape;232;p51"/>
          <p:cNvCxnSpPr/>
          <p:nvPr/>
        </p:nvCxnSpPr>
        <p:spPr>
          <a:xfrm>
            <a:off x="0" y="4768417"/>
            <a:ext cx="9144000" cy="0"/>
          </a:xfrm>
          <a:prstGeom prst="straightConnector1">
            <a:avLst/>
          </a:prstGeom>
          <a:noFill/>
          <a:ln w="9525" cap="flat" cmpd="sng">
            <a:solidFill>
              <a:srgbClr val="5A0507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33" name="Google Shape;233;p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88288" y="4801115"/>
            <a:ext cx="556884" cy="307503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51"/>
          <p:cNvSpPr txBox="1"/>
          <p:nvPr/>
        </p:nvSpPr>
        <p:spPr>
          <a:xfrm>
            <a:off x="176560" y="719624"/>
            <a:ext cx="465005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Resulting in:</a:t>
            </a:r>
            <a:endParaRPr sz="1400" b="0" i="0" u="none" strike="noStrike" cap="none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235" name="Google Shape;235;p5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76560" y="1164782"/>
            <a:ext cx="6383266" cy="3550361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51"/>
          <p:cNvSpPr txBox="1"/>
          <p:nvPr/>
        </p:nvSpPr>
        <p:spPr>
          <a:xfrm>
            <a:off x="6621806" y="2636299"/>
            <a:ext cx="2345634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https://base64decode.org/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52"/>
          <p:cNvSpPr txBox="1"/>
          <p:nvPr/>
        </p:nvSpPr>
        <p:spPr>
          <a:xfrm>
            <a:off x="2424752" y="-232"/>
            <a:ext cx="429449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Laboratory: </a:t>
            </a:r>
            <a:r>
              <a:rPr lang="en-US" sz="1800" b="1" i="0" u="none" strike="noStrike" cap="none">
                <a:solidFill>
                  <a:srgbClr val="C00000"/>
                </a:solidFill>
                <a:latin typeface="Merriweather"/>
                <a:ea typeface="Merriweather"/>
                <a:cs typeface="Merriweather"/>
                <a:sym typeface="Merriweather"/>
              </a:rPr>
              <a:t>online-encryption</a:t>
            </a:r>
            <a:endParaRPr sz="1800" b="1" i="0" u="none" strike="noStrike" cap="none">
              <a:solidFill>
                <a:srgbClr val="C00000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cxnSp>
        <p:nvCxnSpPr>
          <p:cNvPr id="242" name="Google Shape;242;p52"/>
          <p:cNvCxnSpPr/>
          <p:nvPr/>
        </p:nvCxnSpPr>
        <p:spPr>
          <a:xfrm>
            <a:off x="0" y="4768417"/>
            <a:ext cx="9144000" cy="0"/>
          </a:xfrm>
          <a:prstGeom prst="straightConnector1">
            <a:avLst/>
          </a:prstGeom>
          <a:noFill/>
          <a:ln w="9525" cap="flat" cmpd="sng">
            <a:solidFill>
              <a:srgbClr val="5A0507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43" name="Google Shape;243;p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88288" y="4801115"/>
            <a:ext cx="556884" cy="307503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52"/>
          <p:cNvSpPr txBox="1"/>
          <p:nvPr/>
        </p:nvSpPr>
        <p:spPr>
          <a:xfrm>
            <a:off x="2246970" y="2135636"/>
            <a:ext cx="4650058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???</a:t>
            </a:r>
            <a:endParaRPr sz="4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p52"/>
          <p:cNvSpPr txBox="1"/>
          <p:nvPr/>
        </p:nvSpPr>
        <p:spPr>
          <a:xfrm>
            <a:off x="1080738" y="1585774"/>
            <a:ext cx="698252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RPFP{qq545sos12sq608qnn8p201s50s95p8520orp9s744n3573o1qp0op53pr019726}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53"/>
          <p:cNvSpPr txBox="1"/>
          <p:nvPr/>
        </p:nvSpPr>
        <p:spPr>
          <a:xfrm>
            <a:off x="2424752" y="-232"/>
            <a:ext cx="429449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Laboratory: </a:t>
            </a:r>
            <a:r>
              <a:rPr lang="en-US" sz="1800" b="1" i="0" u="none" strike="noStrike" cap="none">
                <a:solidFill>
                  <a:srgbClr val="C00000"/>
                </a:solidFill>
                <a:latin typeface="Merriweather"/>
                <a:ea typeface="Merriweather"/>
                <a:cs typeface="Merriweather"/>
                <a:sym typeface="Merriweather"/>
              </a:rPr>
              <a:t>online-encryption</a:t>
            </a:r>
            <a:endParaRPr sz="1800" b="1" i="0" u="none" strike="noStrike" cap="none">
              <a:solidFill>
                <a:srgbClr val="C00000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cxnSp>
        <p:nvCxnSpPr>
          <p:cNvPr id="251" name="Google Shape;251;p53"/>
          <p:cNvCxnSpPr/>
          <p:nvPr/>
        </p:nvCxnSpPr>
        <p:spPr>
          <a:xfrm>
            <a:off x="0" y="4768417"/>
            <a:ext cx="9144000" cy="0"/>
          </a:xfrm>
          <a:prstGeom prst="straightConnector1">
            <a:avLst/>
          </a:prstGeom>
          <a:noFill/>
          <a:ln w="9525" cap="flat" cmpd="sng">
            <a:solidFill>
              <a:srgbClr val="5A0507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52" name="Google Shape;252;p5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88288" y="4801115"/>
            <a:ext cx="556884" cy="307503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53"/>
          <p:cNvSpPr txBox="1"/>
          <p:nvPr/>
        </p:nvSpPr>
        <p:spPr>
          <a:xfrm>
            <a:off x="99723" y="716649"/>
            <a:ext cx="465005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Resulting in:</a:t>
            </a:r>
            <a:endParaRPr sz="1400" b="0" i="0" u="none" strike="noStrike" cap="none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254" name="Google Shape;254;p5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76560" y="1164783"/>
            <a:ext cx="4122595" cy="2292980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53"/>
          <p:cNvSpPr txBox="1"/>
          <p:nvPr/>
        </p:nvSpPr>
        <p:spPr>
          <a:xfrm>
            <a:off x="4744135" y="1171818"/>
            <a:ext cx="4122595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ROT13 ("rotate by 13 places", sometimes hyphenated ROT-13) is a simple letter substitution cipher that replaces a letter with the 13th letter after it in the alphabet. ROT13 is a special case of the Caesar cipher which was developed in ancient Rome.</a:t>
            </a:r>
            <a:endParaRPr/>
          </a:p>
        </p:txBody>
      </p:sp>
      <p:pic>
        <p:nvPicPr>
          <p:cNvPr id="256" name="Google Shape;256;p5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361038" y="2045146"/>
            <a:ext cx="3165344" cy="2619383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53"/>
          <p:cNvSpPr txBox="1"/>
          <p:nvPr/>
        </p:nvSpPr>
        <p:spPr>
          <a:xfrm>
            <a:off x="99723" y="3561651"/>
            <a:ext cx="4199432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After we convert from base64, we can observe that the new text seems to be obfuscated with: </a:t>
            </a:r>
            <a:r>
              <a:rPr lang="en-US" sz="1000" b="1" i="0" u="none" strike="noStrike" cap="none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rot13</a:t>
            </a:r>
            <a:endParaRPr sz="1000" b="1" i="0" u="none" strike="noStrike" cap="none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54"/>
          <p:cNvSpPr txBox="1"/>
          <p:nvPr/>
        </p:nvSpPr>
        <p:spPr>
          <a:xfrm>
            <a:off x="2424752" y="-232"/>
            <a:ext cx="429449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Laboratory: </a:t>
            </a:r>
            <a:r>
              <a:rPr lang="en-US" sz="1800" b="1" i="0" u="none" strike="noStrike" cap="none">
                <a:solidFill>
                  <a:srgbClr val="C00000"/>
                </a:solidFill>
                <a:latin typeface="Merriweather"/>
                <a:ea typeface="Merriweather"/>
                <a:cs typeface="Merriweather"/>
                <a:sym typeface="Merriweather"/>
              </a:rPr>
              <a:t>online-encryption</a:t>
            </a:r>
            <a:endParaRPr sz="1800" b="1" i="0" u="none" strike="noStrike" cap="none">
              <a:solidFill>
                <a:srgbClr val="C00000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cxnSp>
        <p:nvCxnSpPr>
          <p:cNvPr id="263" name="Google Shape;263;p54"/>
          <p:cNvCxnSpPr/>
          <p:nvPr/>
        </p:nvCxnSpPr>
        <p:spPr>
          <a:xfrm>
            <a:off x="0" y="4768417"/>
            <a:ext cx="9144000" cy="0"/>
          </a:xfrm>
          <a:prstGeom prst="straightConnector1">
            <a:avLst/>
          </a:prstGeom>
          <a:noFill/>
          <a:ln w="9525" cap="flat" cmpd="sng">
            <a:solidFill>
              <a:srgbClr val="5A0507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64" name="Google Shape;264;p5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88288" y="4801115"/>
            <a:ext cx="556884" cy="307503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54"/>
          <p:cNvSpPr txBox="1"/>
          <p:nvPr/>
        </p:nvSpPr>
        <p:spPr>
          <a:xfrm>
            <a:off x="99723" y="369100"/>
            <a:ext cx="465005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Resulting in:</a:t>
            </a:r>
            <a:endParaRPr sz="1400" b="0" i="0" u="none" strike="noStrike" cap="none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266" name="Google Shape;266;p5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13464" y="608267"/>
            <a:ext cx="4005783" cy="41274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"/>
          <p:cNvSpPr txBox="1"/>
          <p:nvPr/>
        </p:nvSpPr>
        <p:spPr>
          <a:xfrm>
            <a:off x="3516179" y="-6868"/>
            <a:ext cx="211164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Overview</a:t>
            </a:r>
            <a:endParaRPr sz="1400" b="1" i="0" u="none" strike="noStrike" cap="none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119" name="Google Shape;119;p2"/>
          <p:cNvPicPr preferRelativeResize="0"/>
          <p:nvPr/>
        </p:nvPicPr>
        <p:blipFill rotWithShape="1">
          <a:blip r:embed="rId3">
            <a:alphaModFix amt="20000"/>
          </a:blip>
          <a:srcRect/>
          <a:stretch/>
        </p:blipFill>
        <p:spPr>
          <a:xfrm>
            <a:off x="5374243" y="1768643"/>
            <a:ext cx="3651810" cy="2109936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"/>
          <p:cNvSpPr txBox="1"/>
          <p:nvPr/>
        </p:nvSpPr>
        <p:spPr>
          <a:xfrm>
            <a:off x="1178074" y="1662668"/>
            <a:ext cx="4449747" cy="1569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1600" b="1" i="0" u="none" strike="noStrike" cap="none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Wireshark</a:t>
            </a:r>
            <a:endParaRPr/>
          </a:p>
          <a:p>
            <a:pPr marL="285750" marR="0" lvl="0" indent="-196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600" b="1" i="0" u="none" strike="noStrike" cap="none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1600" b="1" i="0" u="none" strike="noStrike" cap="none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Forensics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1" i="0" u="none" strike="noStrike" cap="none">
              <a:solidFill>
                <a:srgbClr val="C00000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1600" b="1" i="0" u="none" strike="noStrike" cap="none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Machine: </a:t>
            </a:r>
            <a:r>
              <a:rPr lang="en-US" sz="1600" b="1" i="0" u="none" strike="noStrike" cap="none">
                <a:solidFill>
                  <a:srgbClr val="C00000"/>
                </a:solidFill>
                <a:latin typeface="Merriweather"/>
                <a:ea typeface="Merriweather"/>
                <a:cs typeface="Merriweather"/>
                <a:sym typeface="Merriweather"/>
              </a:rPr>
              <a:t>online-encryption</a:t>
            </a:r>
            <a:endParaRPr sz="1600" b="1" i="0" u="none" strike="noStrike" cap="none">
              <a:solidFill>
                <a:srgbClr val="C00000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285750" marR="0" lvl="0" indent="-196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600" b="1" i="0" u="none" strike="noStrike" cap="none">
              <a:solidFill>
                <a:srgbClr val="C00000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cxnSp>
        <p:nvCxnSpPr>
          <p:cNvPr id="121" name="Google Shape;121;p2"/>
          <p:cNvCxnSpPr/>
          <p:nvPr/>
        </p:nvCxnSpPr>
        <p:spPr>
          <a:xfrm>
            <a:off x="0" y="4768417"/>
            <a:ext cx="9144000" cy="0"/>
          </a:xfrm>
          <a:prstGeom prst="straightConnector1">
            <a:avLst/>
          </a:prstGeom>
          <a:noFill/>
          <a:ln w="9525" cap="flat" cmpd="sng">
            <a:solidFill>
              <a:srgbClr val="5A0507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22" name="Google Shape;122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588288" y="4801115"/>
            <a:ext cx="556884" cy="3075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3" descr="A picture containing application&#10;&#10;Description automatically generated"/>
          <p:cNvPicPr preferRelativeResize="0"/>
          <p:nvPr/>
        </p:nvPicPr>
        <p:blipFill rotWithShape="1">
          <a:blip r:embed="rId3">
            <a:alphaModFix amt="35000"/>
          </a:blip>
          <a:srcRect/>
          <a:stretch/>
        </p:blipFill>
        <p:spPr>
          <a:xfrm>
            <a:off x="4559179" y="994336"/>
            <a:ext cx="4491510" cy="3774081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3"/>
          <p:cNvSpPr txBox="1"/>
          <p:nvPr/>
        </p:nvSpPr>
        <p:spPr>
          <a:xfrm>
            <a:off x="2462721" y="28627"/>
            <a:ext cx="419291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252831"/>
                </a:solidFill>
                <a:latin typeface="Merriweather"/>
                <a:ea typeface="Merriweather"/>
                <a:cs typeface="Merriweather"/>
                <a:sym typeface="Merriweather"/>
              </a:rPr>
              <a:t>Terms &amp; Conditions</a:t>
            </a:r>
            <a:endParaRPr sz="1100" b="1" i="0" u="none" strike="noStrike" cap="none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cxnSp>
        <p:nvCxnSpPr>
          <p:cNvPr id="129" name="Google Shape;129;p3"/>
          <p:cNvCxnSpPr/>
          <p:nvPr/>
        </p:nvCxnSpPr>
        <p:spPr>
          <a:xfrm>
            <a:off x="0" y="4768417"/>
            <a:ext cx="9144000" cy="0"/>
          </a:xfrm>
          <a:prstGeom prst="straightConnector1">
            <a:avLst/>
          </a:prstGeom>
          <a:noFill/>
          <a:ln w="9525" cap="flat" cmpd="sng">
            <a:solidFill>
              <a:srgbClr val="5A0507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0" name="Google Shape;130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588288" y="4801115"/>
            <a:ext cx="556884" cy="307503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3"/>
          <p:cNvSpPr/>
          <p:nvPr/>
        </p:nvSpPr>
        <p:spPr>
          <a:xfrm>
            <a:off x="223860" y="1651846"/>
            <a:ext cx="4124280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C00000"/>
                </a:solidFill>
                <a:latin typeface="Merriweather"/>
                <a:ea typeface="Merriweather"/>
                <a:cs typeface="Merriweather"/>
                <a:sym typeface="Merriweather"/>
              </a:rPr>
              <a:t>For Educational Purposes Only</a:t>
            </a:r>
            <a:endParaRPr sz="1400" b="0" i="0" u="none" strike="noStrike" cap="none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32" name="Google Shape;132;p3"/>
          <p:cNvSpPr/>
          <p:nvPr/>
        </p:nvSpPr>
        <p:spPr>
          <a:xfrm>
            <a:off x="706503" y="2529216"/>
            <a:ext cx="3274653" cy="1077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In either case, </a:t>
            </a:r>
            <a:endParaRPr sz="1400" b="0" i="0" u="none" strike="noStrike" cap="none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rgbClr val="C00000"/>
                </a:solidFill>
                <a:latin typeface="Merriweather"/>
                <a:ea typeface="Merriweather"/>
                <a:cs typeface="Merriweather"/>
                <a:sym typeface="Merriweather"/>
              </a:rPr>
              <a:t>hacking without </a:t>
            </a:r>
            <a:r>
              <a:rPr lang="en-US" sz="1600" b="1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a customer’s explicit </a:t>
            </a:r>
            <a:r>
              <a:rPr lang="en-US" sz="1600" b="1" i="0" u="none" strike="noStrike" cap="none">
                <a:solidFill>
                  <a:srgbClr val="C00000"/>
                </a:solidFill>
                <a:latin typeface="Merriweather"/>
                <a:ea typeface="Merriweather"/>
                <a:cs typeface="Merriweather"/>
                <a:sym typeface="Merriweather"/>
              </a:rPr>
              <a:t>permission</a:t>
            </a:r>
            <a:r>
              <a:rPr lang="en-US" sz="1600" b="1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 and direction </a:t>
            </a:r>
            <a:endParaRPr sz="1400" b="0" i="0" u="none" strike="noStrike" cap="none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rgbClr val="C00000"/>
                </a:solidFill>
                <a:latin typeface="Merriweather"/>
                <a:ea typeface="Merriweather"/>
                <a:cs typeface="Merriweather"/>
                <a:sym typeface="Merriweather"/>
              </a:rPr>
              <a:t>is a crime.</a:t>
            </a:r>
            <a:endParaRPr sz="1400" b="0" i="0" u="none" strike="noStrike" cap="none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7" name="Google Shape;137;p4"/>
          <p:cNvCxnSpPr/>
          <p:nvPr/>
        </p:nvCxnSpPr>
        <p:spPr>
          <a:xfrm>
            <a:off x="0" y="4768417"/>
            <a:ext cx="9144000" cy="0"/>
          </a:xfrm>
          <a:prstGeom prst="straightConnector1">
            <a:avLst/>
          </a:prstGeom>
          <a:noFill/>
          <a:ln w="9525" cap="flat" cmpd="sng">
            <a:solidFill>
              <a:srgbClr val="5A0507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8" name="Google Shape;138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88288" y="4801115"/>
            <a:ext cx="556884" cy="3075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96778"/>
            <a:ext cx="6738313" cy="4378351"/>
          </a:xfrm>
          <a:prstGeom prst="rect">
            <a:avLst/>
          </a:prstGeom>
          <a:noFill/>
          <a:ln w="9525" cap="flat" cmpd="sng">
            <a:solidFill>
              <a:srgbClr val="C00000"/>
            </a:solidFill>
            <a:prstDash val="dash"/>
            <a:round/>
            <a:headEnd type="none" w="sm" len="sm"/>
            <a:tailEnd type="none" w="sm" len="sm"/>
          </a:ln>
        </p:spPr>
      </p:pic>
      <p:sp>
        <p:nvSpPr>
          <p:cNvPr id="140" name="Google Shape;140;p4"/>
          <p:cNvSpPr txBox="1"/>
          <p:nvPr/>
        </p:nvSpPr>
        <p:spPr>
          <a:xfrm>
            <a:off x="7273572" y="2154414"/>
            <a:ext cx="148385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wireshark.org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5" name="Google Shape;145;p43"/>
          <p:cNvCxnSpPr/>
          <p:nvPr/>
        </p:nvCxnSpPr>
        <p:spPr>
          <a:xfrm>
            <a:off x="0" y="4768417"/>
            <a:ext cx="9144000" cy="0"/>
          </a:xfrm>
          <a:prstGeom prst="straightConnector1">
            <a:avLst/>
          </a:prstGeom>
          <a:noFill/>
          <a:ln w="9525" cap="flat" cmpd="sng">
            <a:solidFill>
              <a:srgbClr val="5A0507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6" name="Google Shape;146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88288" y="4801115"/>
            <a:ext cx="556884" cy="307503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43"/>
          <p:cNvSpPr txBox="1"/>
          <p:nvPr/>
        </p:nvSpPr>
        <p:spPr>
          <a:xfrm>
            <a:off x="0" y="375082"/>
            <a:ext cx="3097062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Practice on Wireshark File</a:t>
            </a:r>
            <a:endParaRPr/>
          </a:p>
        </p:txBody>
      </p:sp>
      <p:pic>
        <p:nvPicPr>
          <p:cNvPr id="148" name="Google Shape;148;p4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829232"/>
            <a:ext cx="9144000" cy="34850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5"/>
          <p:cNvSpPr txBox="1"/>
          <p:nvPr/>
        </p:nvSpPr>
        <p:spPr>
          <a:xfrm>
            <a:off x="2424752" y="-232"/>
            <a:ext cx="429449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Laboratory: </a:t>
            </a:r>
            <a:r>
              <a:rPr lang="en-US" sz="1800" b="1" i="0" u="none" strike="noStrike" cap="none">
                <a:solidFill>
                  <a:srgbClr val="C00000"/>
                </a:solidFill>
                <a:latin typeface="Merriweather"/>
                <a:ea typeface="Merriweather"/>
                <a:cs typeface="Merriweather"/>
                <a:sym typeface="Merriweather"/>
              </a:rPr>
              <a:t>online-encryption</a:t>
            </a:r>
            <a:endParaRPr sz="1800" b="1" i="0" u="none" strike="noStrike" cap="none">
              <a:solidFill>
                <a:srgbClr val="C00000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54" name="Google Shape;154;p25"/>
          <p:cNvSpPr txBox="1"/>
          <p:nvPr/>
        </p:nvSpPr>
        <p:spPr>
          <a:xfrm>
            <a:off x="-3413" y="515508"/>
            <a:ext cx="1398895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Description:</a:t>
            </a:r>
            <a:endParaRPr sz="1400" b="0" i="0" u="none" strike="noStrike" cap="none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55" name="Google Shape;155;p25"/>
          <p:cNvSpPr txBox="1"/>
          <p:nvPr/>
        </p:nvSpPr>
        <p:spPr>
          <a:xfrm>
            <a:off x="-3425" y="823273"/>
            <a:ext cx="3162900" cy="19395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lg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This is why you should not trust online encryption for your most awesome secrets.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92D050"/>
                </a:solidFill>
                <a:latin typeface="Merriweather"/>
                <a:ea typeface="Merriweather"/>
                <a:cs typeface="Merriweather"/>
                <a:sym typeface="Merriweather"/>
              </a:rPr>
              <a:t>Flag format: CTF{sha256}</a:t>
            </a:r>
            <a:endParaRPr sz="1400" b="0" i="0" u="none" strike="noStrike" cap="none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92D050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Level</a:t>
            </a:r>
            <a:r>
              <a:rPr lang="en-US" sz="1200" b="0" i="0" u="none" strike="noStrike" cap="none">
                <a:solidFill>
                  <a:srgbClr val="92D050"/>
                </a:solidFill>
                <a:latin typeface="Merriweather"/>
                <a:ea typeface="Merriweather"/>
                <a:cs typeface="Merriweather"/>
                <a:sym typeface="Merriweather"/>
              </a:rPr>
              <a:t>: Easy</a:t>
            </a:r>
            <a:endParaRPr sz="1400" b="0" i="0" u="none" strike="noStrike" cap="none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92D050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Server: </a:t>
            </a:r>
            <a:r>
              <a:rPr lang="en-US" sz="1200" b="0" i="0" u="none" strike="noStrike" cap="none">
                <a:solidFill>
                  <a:srgbClr val="FFC000"/>
                </a:solidFill>
                <a:latin typeface="Merriweather"/>
                <a:ea typeface="Merriweather"/>
                <a:cs typeface="Merriweather"/>
                <a:sym typeface="Merriweather"/>
              </a:rPr>
              <a:t>34.107.45.207:31871</a:t>
            </a:r>
            <a:endParaRPr sz="1400" b="0" i="0" u="none" strike="noStrike" cap="none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156" name="Google Shape;156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22582" y="1456607"/>
            <a:ext cx="5864758" cy="2833163"/>
          </a:xfrm>
          <a:prstGeom prst="rect">
            <a:avLst/>
          </a:prstGeom>
          <a:noFill/>
          <a:ln w="9525" cap="flat" cmpd="sng">
            <a:solidFill>
              <a:srgbClr val="C00000"/>
            </a:solidFill>
            <a:prstDash val="dash"/>
            <a:round/>
            <a:headEnd type="none" w="sm" len="sm"/>
            <a:tailEnd type="none" w="sm" len="sm"/>
          </a:ln>
        </p:spPr>
      </p:pic>
      <p:sp>
        <p:nvSpPr>
          <p:cNvPr id="157" name="Google Shape;157;p25"/>
          <p:cNvSpPr txBox="1"/>
          <p:nvPr/>
        </p:nvSpPr>
        <p:spPr>
          <a:xfrm>
            <a:off x="0" y="3536484"/>
            <a:ext cx="2424752" cy="477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Hints:</a:t>
            </a:r>
            <a:endParaRPr sz="1400" b="0" i="0" u="none" strike="noStrike" cap="none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•"/>
            </a:pPr>
            <a:r>
              <a:rPr lang="en-US" sz="1100" b="1" i="0" u="none" strike="noStrike" cap="none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Hint 1:  </a:t>
            </a:r>
            <a:r>
              <a:rPr lang="en-US" sz="1100" b="0" i="0" u="none" strike="noStrike" cap="none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Network Sniffing</a:t>
            </a:r>
            <a:endParaRPr sz="1400" b="0" i="0" u="none" strike="noStrike" cap="none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cxnSp>
        <p:nvCxnSpPr>
          <p:cNvPr id="158" name="Google Shape;158;p25"/>
          <p:cNvCxnSpPr/>
          <p:nvPr/>
        </p:nvCxnSpPr>
        <p:spPr>
          <a:xfrm>
            <a:off x="0" y="4768417"/>
            <a:ext cx="9144000" cy="0"/>
          </a:xfrm>
          <a:prstGeom prst="straightConnector1">
            <a:avLst/>
          </a:prstGeom>
          <a:noFill/>
          <a:ln w="9525" cap="flat" cmpd="sng">
            <a:solidFill>
              <a:srgbClr val="5A0507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9" name="Google Shape;159;p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588288" y="4801115"/>
            <a:ext cx="556884" cy="3075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44"/>
          <p:cNvSpPr txBox="1"/>
          <p:nvPr/>
        </p:nvSpPr>
        <p:spPr>
          <a:xfrm>
            <a:off x="2424752" y="-232"/>
            <a:ext cx="429449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Laboratory: </a:t>
            </a:r>
            <a:r>
              <a:rPr lang="en-US" sz="1800" b="1" i="0" u="none" strike="noStrike" cap="none">
                <a:solidFill>
                  <a:srgbClr val="C00000"/>
                </a:solidFill>
                <a:latin typeface="Merriweather"/>
                <a:ea typeface="Merriweather"/>
                <a:cs typeface="Merriweather"/>
                <a:sym typeface="Merriweather"/>
              </a:rPr>
              <a:t>online-encryption</a:t>
            </a:r>
            <a:endParaRPr sz="1800" b="1" i="0" u="none" strike="noStrike" cap="none">
              <a:solidFill>
                <a:srgbClr val="C00000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65" name="Google Shape;165;p44"/>
          <p:cNvSpPr txBox="1"/>
          <p:nvPr/>
        </p:nvSpPr>
        <p:spPr>
          <a:xfrm>
            <a:off x="3872551" y="2184058"/>
            <a:ext cx="1398895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 b="1" i="0" u="none" strike="noStrike" cap="none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???</a:t>
            </a:r>
            <a:endParaRPr sz="4400" b="0" i="0" u="none" strike="noStrike" cap="none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cxnSp>
        <p:nvCxnSpPr>
          <p:cNvPr id="166" name="Google Shape;166;p44"/>
          <p:cNvCxnSpPr/>
          <p:nvPr/>
        </p:nvCxnSpPr>
        <p:spPr>
          <a:xfrm>
            <a:off x="0" y="4768417"/>
            <a:ext cx="9144000" cy="0"/>
          </a:xfrm>
          <a:prstGeom prst="straightConnector1">
            <a:avLst/>
          </a:prstGeom>
          <a:noFill/>
          <a:ln w="9525" cap="flat" cmpd="sng">
            <a:solidFill>
              <a:srgbClr val="5A0507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67" name="Google Shape;167;p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88288" y="4801115"/>
            <a:ext cx="556884" cy="3075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45"/>
          <p:cNvSpPr txBox="1"/>
          <p:nvPr/>
        </p:nvSpPr>
        <p:spPr>
          <a:xfrm>
            <a:off x="2424752" y="-232"/>
            <a:ext cx="429449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Laboratory: </a:t>
            </a:r>
            <a:r>
              <a:rPr lang="en-US" sz="1800" b="1" i="0" u="none" strike="noStrike" cap="none">
                <a:solidFill>
                  <a:srgbClr val="C00000"/>
                </a:solidFill>
                <a:latin typeface="Merriweather"/>
                <a:ea typeface="Merriweather"/>
                <a:cs typeface="Merriweather"/>
                <a:sym typeface="Merriweather"/>
              </a:rPr>
              <a:t>online-encryption</a:t>
            </a:r>
            <a:endParaRPr sz="1800" b="1" i="0" u="none" strike="noStrike" cap="none">
              <a:solidFill>
                <a:srgbClr val="C00000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cxnSp>
        <p:nvCxnSpPr>
          <p:cNvPr id="173" name="Google Shape;173;p45"/>
          <p:cNvCxnSpPr/>
          <p:nvPr/>
        </p:nvCxnSpPr>
        <p:spPr>
          <a:xfrm>
            <a:off x="0" y="4768417"/>
            <a:ext cx="9144000" cy="0"/>
          </a:xfrm>
          <a:prstGeom prst="straightConnector1">
            <a:avLst/>
          </a:prstGeom>
          <a:noFill/>
          <a:ln w="9525" cap="flat" cmpd="sng">
            <a:solidFill>
              <a:srgbClr val="5A0507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74" name="Google Shape;174;p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88288" y="4801115"/>
            <a:ext cx="556884" cy="3075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4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91374" y="504104"/>
            <a:ext cx="7761249" cy="4135291"/>
          </a:xfrm>
          <a:prstGeom prst="rect">
            <a:avLst/>
          </a:prstGeom>
          <a:noFill/>
          <a:ln w="9525" cap="flat" cmpd="sng">
            <a:solidFill>
              <a:srgbClr val="C00000"/>
            </a:solidFill>
            <a:prstDash val="dash"/>
            <a:round/>
            <a:headEnd type="none" w="sm" len="sm"/>
            <a:tailEnd type="none" w="sm" len="sm"/>
          </a:ln>
        </p:spPr>
      </p:pic>
      <p:sp>
        <p:nvSpPr>
          <p:cNvPr id="176" name="Google Shape;176;p45"/>
          <p:cNvSpPr txBox="1"/>
          <p:nvPr/>
        </p:nvSpPr>
        <p:spPr>
          <a:xfrm>
            <a:off x="2277572" y="4801422"/>
            <a:ext cx="4588852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Search for traffic using http filter</a:t>
            </a:r>
            <a:endParaRPr sz="1400" b="1" i="0" u="none" strike="noStrike" cap="none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46"/>
          <p:cNvSpPr txBox="1"/>
          <p:nvPr/>
        </p:nvSpPr>
        <p:spPr>
          <a:xfrm>
            <a:off x="2424752" y="-232"/>
            <a:ext cx="429449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Laboratory: </a:t>
            </a:r>
            <a:r>
              <a:rPr lang="en-US" sz="1800" b="1" i="0" u="none" strike="noStrike" cap="none">
                <a:solidFill>
                  <a:srgbClr val="C00000"/>
                </a:solidFill>
                <a:latin typeface="Merriweather"/>
                <a:ea typeface="Merriweather"/>
                <a:cs typeface="Merriweather"/>
                <a:sym typeface="Merriweather"/>
              </a:rPr>
              <a:t>online-encryption</a:t>
            </a:r>
            <a:endParaRPr sz="1800" b="1" i="0" u="none" strike="noStrike" cap="none">
              <a:solidFill>
                <a:srgbClr val="C00000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cxnSp>
        <p:nvCxnSpPr>
          <p:cNvPr id="182" name="Google Shape;182;p46"/>
          <p:cNvCxnSpPr/>
          <p:nvPr/>
        </p:nvCxnSpPr>
        <p:spPr>
          <a:xfrm>
            <a:off x="0" y="4768417"/>
            <a:ext cx="9144000" cy="0"/>
          </a:xfrm>
          <a:prstGeom prst="straightConnector1">
            <a:avLst/>
          </a:prstGeom>
          <a:noFill/>
          <a:ln w="9525" cap="flat" cmpd="sng">
            <a:solidFill>
              <a:srgbClr val="5A0507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83" name="Google Shape;183;p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88288" y="4801115"/>
            <a:ext cx="556884" cy="3075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4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84601" y="401801"/>
            <a:ext cx="9821544" cy="4312289"/>
          </a:xfrm>
          <a:prstGeom prst="rect">
            <a:avLst/>
          </a:prstGeom>
          <a:noFill/>
          <a:ln w="9525" cap="flat" cmpd="sng">
            <a:solidFill>
              <a:srgbClr val="C00000"/>
            </a:solidFill>
            <a:prstDash val="dash"/>
            <a:round/>
            <a:headEnd type="none" w="sm" len="sm"/>
            <a:tailEnd type="none" w="sm" len="sm"/>
          </a:ln>
        </p:spPr>
      </p:pic>
      <p:sp>
        <p:nvSpPr>
          <p:cNvPr id="185" name="Google Shape;185;p46"/>
          <p:cNvSpPr txBox="1"/>
          <p:nvPr/>
        </p:nvSpPr>
        <p:spPr>
          <a:xfrm>
            <a:off x="384593" y="4115862"/>
            <a:ext cx="837481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Search for traffic using http filter. Follow the HTTP stream with the shortcut </a:t>
            </a:r>
            <a:r>
              <a:rPr lang="en-US" sz="1400" b="1" i="0" u="none" strike="noStrike" cap="none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Ctrl+Alt+Shift+H</a:t>
            </a:r>
            <a:endParaRPr sz="1400" b="1" i="0" u="none" strike="noStrike" cap="none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Volsce template">
  <a:themeElements>
    <a:clrScheme name="Custom 347">
      <a:dk1>
        <a:srgbClr val="252831"/>
      </a:dk1>
      <a:lt1>
        <a:srgbClr val="FFFFFF"/>
      </a:lt1>
      <a:dk2>
        <a:srgbClr val="68728D"/>
      </a:dk2>
      <a:lt2>
        <a:srgbClr val="E9EDF3"/>
      </a:lt2>
      <a:accent1>
        <a:srgbClr val="7D89AC"/>
      </a:accent1>
      <a:accent2>
        <a:srgbClr val="728CD8"/>
      </a:accent2>
      <a:accent3>
        <a:srgbClr val="72D8D8"/>
      </a:accent3>
      <a:accent4>
        <a:srgbClr val="B1D872"/>
      </a:accent4>
      <a:accent5>
        <a:srgbClr val="F8D067"/>
      </a:accent5>
      <a:accent6>
        <a:srgbClr val="BDC3D3"/>
      </a:accent6>
      <a:hlink>
        <a:srgbClr val="7D89A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389</Words>
  <Application>Microsoft Office PowerPoint</Application>
  <PresentationFormat>On-screen Show (16:9)</PresentationFormat>
  <Paragraphs>168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Poppins</vt:lpstr>
      <vt:lpstr>Arial</vt:lpstr>
      <vt:lpstr>Merriweather</vt:lpstr>
      <vt:lpstr>Montserrat Light</vt:lpstr>
      <vt:lpstr>Volsce template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HP-USER</dc:creator>
  <cp:lastModifiedBy>George Iashvili</cp:lastModifiedBy>
  <cp:revision>1</cp:revision>
  <dcterms:modified xsi:type="dcterms:W3CDTF">2024-01-26T08:40:15Z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0x010100CB420F600323F34EA568CBDFED2C7519</vt:lpwstr>
  </property>
</Properties>
</file>